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Comic Sans MS" panose="030F0902030302020204" pitchFamily="66" charset="0"/>
      <p:regular r:id="rId47"/>
    </p:embeddedFont>
    <p:embeddedFont>
      <p:font typeface="Georgia" panose="02040502050405020303" pitchFamily="18"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c49290d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c49290d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4c49290d1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4c49290d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Example of how hue changes during the ripening process. </a:t>
            </a:r>
            <a:endParaRPr/>
          </a:p>
          <a:p>
            <a:pPr marL="0" lvl="0" indent="0" algn="l" rtl="0">
              <a:spcBef>
                <a:spcPts val="0"/>
              </a:spcBef>
              <a:spcAft>
                <a:spcPts val="0"/>
              </a:spcAft>
              <a:buNone/>
            </a:pPr>
            <a:endParaRPr/>
          </a:p>
          <a:p>
            <a:pPr marL="0" lvl="0" indent="0" algn="l" rtl="0">
              <a:spcBef>
                <a:spcPts val="0"/>
              </a:spcBef>
              <a:spcAft>
                <a:spcPts val="0"/>
              </a:spcAft>
              <a:buNone/>
            </a:pPr>
            <a:r>
              <a:rPr lang="en"/>
              <a:t>What number represents your ideal eating banana? Making banana bread?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19dc5b8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319dc5b8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333333"/>
                </a:solidFill>
                <a:highlight>
                  <a:schemeClr val="lt1"/>
                </a:highlight>
              </a:rPr>
              <a:t>Color saturation is the amount of grey in a hue. </a:t>
            </a:r>
            <a:endParaRPr sz="1200">
              <a:solidFill>
                <a:srgbClr val="333333"/>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4c49290d1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4c49290d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333333"/>
              </a:solidFill>
              <a:highlight>
                <a:srgbClr val="FFFFFF"/>
              </a:highlight>
            </a:endParaRPr>
          </a:p>
          <a:p>
            <a:pPr marL="0" lvl="0" indent="0" algn="l" rtl="0">
              <a:spcBef>
                <a:spcPts val="0"/>
              </a:spcBef>
              <a:spcAft>
                <a:spcPts val="0"/>
              </a:spcAft>
              <a:buNone/>
            </a:pPr>
            <a:r>
              <a:rPr lang="en" sz="1200">
                <a:solidFill>
                  <a:srgbClr val="333333"/>
                </a:solidFill>
                <a:highlight>
                  <a:srgbClr val="FFFFFF"/>
                </a:highlight>
              </a:rPr>
              <a:t>Maximum saturation is pure color.  Minimum is washed out, faded - gray. No matter how many times you wash your blue jeans, they will never be white.</a:t>
            </a:r>
            <a:endParaRPr sz="1200">
              <a:solidFill>
                <a:srgbClr val="333333"/>
              </a:solidFill>
              <a:highlight>
                <a:srgbClr val="FFFFFF"/>
              </a:highlight>
            </a:endParaRPr>
          </a:p>
          <a:p>
            <a:pPr marL="0" lvl="0" indent="0" algn="l" rtl="0">
              <a:spcBef>
                <a:spcPts val="0"/>
              </a:spcBef>
              <a:spcAft>
                <a:spcPts val="0"/>
              </a:spcAft>
              <a:buNone/>
            </a:pPr>
            <a:endParaRPr sz="1200">
              <a:solidFill>
                <a:srgbClr val="333333"/>
              </a:solidFill>
              <a:highlight>
                <a:srgbClr val="FFFFFF"/>
              </a:highlight>
            </a:endParaRPr>
          </a:p>
          <a:p>
            <a:pPr marL="0" lvl="0" indent="0" algn="l" rtl="0">
              <a:spcBef>
                <a:spcPts val="0"/>
              </a:spcBef>
              <a:spcAft>
                <a:spcPts val="0"/>
              </a:spcAft>
              <a:buNone/>
            </a:pPr>
            <a:endParaRPr sz="1200">
              <a:solidFill>
                <a:srgbClr val="333333"/>
              </a:solidFill>
              <a:highlight>
                <a:srgbClr val="FFFFFF"/>
              </a:highlight>
            </a:endParaRPr>
          </a:p>
          <a:p>
            <a:pPr marL="0" lvl="0" indent="0" algn="l" rtl="0">
              <a:spcBef>
                <a:spcPts val="0"/>
              </a:spcBef>
              <a:spcAft>
                <a:spcPts val="0"/>
              </a:spcAft>
              <a:buNone/>
            </a:pPr>
            <a:endParaRPr sz="1200">
              <a:solidFill>
                <a:srgbClr val="333333"/>
              </a:solidFill>
              <a:highlight>
                <a:srgbClr val="FFFFFF"/>
              </a:highlight>
            </a:endParaRPr>
          </a:p>
          <a:p>
            <a:pPr marL="0" lvl="0" indent="0" algn="l" rtl="0">
              <a:spcBef>
                <a:spcPts val="0"/>
              </a:spcBef>
              <a:spcAft>
                <a:spcPts val="0"/>
              </a:spcAft>
              <a:buNone/>
            </a:pPr>
            <a:endParaRPr sz="1200">
              <a:solidFill>
                <a:srgbClr val="333333"/>
              </a:solidFill>
              <a:highlight>
                <a:srgbClr val="FFFFFF"/>
              </a:highlight>
            </a:endParaRPr>
          </a:p>
          <a:p>
            <a:pPr marL="0" lvl="0" indent="0" algn="l" rtl="0">
              <a:spcBef>
                <a:spcPts val="0"/>
              </a:spcBef>
              <a:spcAft>
                <a:spcPts val="0"/>
              </a:spcAft>
              <a:buNone/>
            </a:pPr>
            <a:endParaRPr sz="1200">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319dc5b8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319dc5b8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Hue, brightness is the color property that our eyes are most sensitive to. </a:t>
            </a:r>
            <a:endParaRPr/>
          </a:p>
          <a:p>
            <a:pPr marL="0" lvl="0" indent="0" algn="l" rtl="0">
              <a:spcBef>
                <a:spcPts val="0"/>
              </a:spcBef>
              <a:spcAft>
                <a:spcPts val="0"/>
              </a:spcAft>
              <a:buNone/>
            </a:pPr>
            <a:endParaRPr/>
          </a:p>
          <a:p>
            <a:pPr marL="0" lvl="0" indent="0" algn="l" rtl="0">
              <a:spcBef>
                <a:spcPts val="0"/>
              </a:spcBef>
              <a:spcAft>
                <a:spcPts val="0"/>
              </a:spcAft>
              <a:buNone/>
            </a:pPr>
            <a:r>
              <a:rPr lang="en"/>
              <a:t>Brightness is also called lightness and value. With apologies to Michael Jackson, it does matter if your black or white.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4c49290d1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4c49290d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Brightness</a:t>
            </a:r>
            <a:r>
              <a:rPr lang="en" sz="1400">
                <a:solidFill>
                  <a:schemeClr val="dk1"/>
                </a:solidFill>
              </a:rPr>
              <a:t> is the relative lightness or darkness of a particular color, from black (no brightness) to white (full brightness).  </a:t>
            </a: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r>
              <a:rPr lang="en" sz="1400">
                <a:solidFill>
                  <a:srgbClr val="333333"/>
                </a:solidFill>
                <a:highlight>
                  <a:srgbClr val="FFFFFF"/>
                </a:highlight>
              </a:rPr>
              <a:t>The difference between color saturation and color brightness is very important in photography and image processing applications. </a:t>
            </a: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r>
              <a:rPr lang="en" sz="1400">
                <a:solidFill>
                  <a:srgbClr val="333333"/>
                </a:solidFill>
                <a:highlight>
                  <a:srgbClr val="FFFFFF"/>
                </a:highlight>
              </a:rPr>
              <a:t>The takeaway: if you want turn a blue sky grey, lessen the saturation. If you want to make a dark blue sky a lighter shade of blue, decrease the brightness. </a:t>
            </a:r>
            <a:endParaRPr sz="1400">
              <a:solidFill>
                <a:srgbClr val="333333"/>
              </a:solidFill>
              <a:highlight>
                <a:srgbClr val="FFFFFF"/>
              </a:highlight>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endParaRPr sz="9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4f0b5732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4f0b573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brightness: where does your eye go in this movie still.</a:t>
            </a:r>
            <a:endParaRPr/>
          </a:p>
          <a:p>
            <a:pPr marL="0" lvl="0" indent="0" algn="l" rtl="0">
              <a:spcBef>
                <a:spcPts val="0"/>
              </a:spcBef>
              <a:spcAft>
                <a:spcPts val="0"/>
              </a:spcAft>
              <a:buNone/>
            </a:pPr>
            <a:endParaRPr/>
          </a:p>
          <a:p>
            <a:pPr marL="0" lvl="0" indent="0" algn="l" rtl="0">
              <a:spcBef>
                <a:spcPts val="0"/>
              </a:spcBef>
              <a:spcAft>
                <a:spcPts val="0"/>
              </a:spcAft>
              <a:buNone/>
            </a:pPr>
            <a:r>
              <a:rPr lang="en"/>
              <a:t>Cary Grant in Alfred Hitchcock’s </a:t>
            </a:r>
            <a:r>
              <a:rPr lang="en" i="1"/>
              <a:t>Suspicion</a:t>
            </a:r>
            <a:r>
              <a:rPr lang="en"/>
              <a:t> (1941)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319dc5b81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319dc5b8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another example of brightness. The Baroque-era painter Caravaggio was an absolute master of light. If you seen one of his paintings in a museum, you will swear that it is backlight. </a:t>
            </a:r>
            <a:r>
              <a:rPr lang="en">
                <a:solidFill>
                  <a:schemeClr val="dk1"/>
                </a:solidFill>
              </a:rPr>
              <a:t>His paintings seem to glow. The brightness of the central character draws you to his face. The read shawl provides contrast to the whiteness of the musicians and also helps focus your attention on the central character.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319dc5b8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319dc5b8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What movie is this from?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319dc5b8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319dc5b8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https://www.verywellmind.com/color-psychology-2795824</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319dc5b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319dc5b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two examples of how colors may be interpreted. Note the differences. That is why it is important to test colors with people who resemble you target audience.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33765636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33765636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319dc5b8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319dc5b8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33765636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3376563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somewhat tongue in cheek.  As I mentioned before, the important thing is to check your color selection with a variety of people.  Always keep your customer in mind.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4c49290d1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4c49290d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helps as pick details out of a crowd.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4c49290d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4c49290d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eyes are drawn to the color: it’s a preattentive attribute.</a:t>
            </a:r>
            <a:endParaRPr/>
          </a:p>
          <a:p>
            <a:pPr marL="0" lvl="0" indent="0" algn="l" rtl="0">
              <a:spcBef>
                <a:spcPts val="0"/>
              </a:spcBef>
              <a:spcAft>
                <a:spcPts val="0"/>
              </a:spcAft>
              <a:buNone/>
            </a:pPr>
            <a:endParaRPr/>
          </a:p>
          <a:p>
            <a:pPr marL="0" lvl="0" indent="0" algn="l" rtl="0">
              <a:spcBef>
                <a:spcPts val="0"/>
              </a:spcBef>
              <a:spcAft>
                <a:spcPts val="0"/>
              </a:spcAft>
              <a:buNone/>
            </a:pPr>
            <a:r>
              <a:rPr lang="en"/>
              <a:t>You see this technique used in crowd scenes in TV shows and movies, like the image from the Matrix at the start of this section.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4c49290d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4c49290d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 much color is as bad as none at all. Our eyes have a hard time settling on the 9s.</a:t>
            </a:r>
            <a:endParaRPr/>
          </a:p>
          <a:p>
            <a:pPr marL="0" lvl="0" indent="0" algn="l" rtl="0">
              <a:spcBef>
                <a:spcPts val="0"/>
              </a:spcBef>
              <a:spcAft>
                <a:spcPts val="0"/>
              </a:spcAft>
              <a:buNone/>
            </a:pPr>
            <a:endParaRPr/>
          </a:p>
          <a:p>
            <a:pPr marL="0" lvl="0" indent="0" algn="l" rtl="0">
              <a:spcBef>
                <a:spcPts val="0"/>
              </a:spcBef>
              <a:spcAft>
                <a:spcPts val="0"/>
              </a:spcAft>
              <a:buNone/>
            </a:pPr>
            <a:r>
              <a:rPr lang="en"/>
              <a:t>Remember: We’re not playing Where’s Waldo.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4c49290d1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4c49290d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333333"/>
                </a:solidFill>
                <a:highlight>
                  <a:schemeClr val="lt1"/>
                </a:highlight>
              </a:rPr>
              <a:t>Why does color intensity matter?  </a:t>
            </a:r>
            <a:endParaRPr>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333333"/>
              </a:solidFill>
              <a:highlight>
                <a:schemeClr val="lt1"/>
              </a:highlight>
            </a:endParaRPr>
          </a:p>
          <a:p>
            <a:pPr marL="0" lvl="0" indent="0" algn="l" rtl="0">
              <a:spcBef>
                <a:spcPts val="0"/>
              </a:spcBef>
              <a:spcAft>
                <a:spcPts val="0"/>
              </a:spcAft>
              <a:buNone/>
            </a:pPr>
            <a:r>
              <a:rPr lang="en">
                <a:solidFill>
                  <a:srgbClr val="333333"/>
                </a:solidFill>
                <a:highlight>
                  <a:schemeClr val="lt1"/>
                </a:highlight>
              </a:rPr>
              <a:t>Our eyes are drawn to pure, intense colors. Also, using a continuum of intensity for a single color allows us to add variety to a presentation without overwhelming our eyes with too many hues. </a:t>
            </a:r>
            <a:endParaRPr/>
          </a:p>
          <a:p>
            <a:pPr marL="0" lvl="0" indent="0" algn="l" rtl="0">
              <a:spcBef>
                <a:spcPts val="0"/>
              </a:spcBef>
              <a:spcAft>
                <a:spcPts val="0"/>
              </a:spcAft>
              <a:buNone/>
            </a:pPr>
            <a:endParaRPr/>
          </a:p>
          <a:p>
            <a:pPr marL="0" lvl="0" indent="0" algn="l" rtl="0">
              <a:spcBef>
                <a:spcPts val="0"/>
              </a:spcBef>
              <a:spcAft>
                <a:spcPts val="0"/>
              </a:spcAft>
              <a:buNone/>
            </a:pPr>
            <a:r>
              <a:rPr lang="en"/>
              <a:t>In this example, intensity is coupled with geometric area to convey information about the relative strength/size/importance of each data element. </a:t>
            </a:r>
            <a:endParaRPr/>
          </a:p>
          <a:p>
            <a:pPr marL="0" lvl="0" indent="0" algn="l" rtl="0">
              <a:spcBef>
                <a:spcPts val="0"/>
              </a:spcBef>
              <a:spcAft>
                <a:spcPts val="0"/>
              </a:spcAft>
              <a:buNone/>
            </a:pPr>
            <a:endParaRPr/>
          </a:p>
          <a:p>
            <a:pPr marL="0" lvl="0" indent="0" algn="l" rtl="0">
              <a:spcBef>
                <a:spcPts val="0"/>
              </a:spcBef>
              <a:spcAft>
                <a:spcPts val="0"/>
              </a:spcAft>
              <a:buNone/>
            </a:pPr>
            <a:r>
              <a:rPr lang="en"/>
              <a:t>Color intensity is used as a continuum with the darkest color being the largest portion and the lightest color being the smallest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319dc5b81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319dc5b8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Colors are for emphasizing or accenting the story you want to tell. Use sparingly! You are not creating art. </a:t>
            </a:r>
            <a:endParaRPr/>
          </a:p>
          <a:p>
            <a:pPr marL="0" lvl="0" indent="0" algn="l" rtl="0">
              <a:lnSpc>
                <a:spcPct val="115000"/>
              </a:lnSpc>
              <a:spcBef>
                <a:spcPts val="1600"/>
              </a:spcBef>
              <a:spcAft>
                <a:spcPts val="0"/>
              </a:spcAft>
              <a:buClr>
                <a:schemeClr val="dk1"/>
              </a:buClr>
              <a:buSzPts val="1100"/>
              <a:buFont typeface="Arial"/>
              <a:buNone/>
            </a:pPr>
            <a:r>
              <a:rPr lang="en"/>
              <a:t>Also, note the color used in the ‘After’ graph is muted, less intense than the ‘Before’ colors. Using bright, rainbow colors can be the same as typing in ALL CAPS!</a:t>
            </a:r>
            <a:endParaRPr/>
          </a:p>
          <a:p>
            <a:pPr marL="0" lvl="0" indent="0" algn="l" rtl="0">
              <a:spcBef>
                <a:spcPts val="160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537a07b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537a07b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Black used on a white background is an accent color. Use sparingly for visualizations. There are lots of shades of grey you can use for text and reference lines.  </a:t>
            </a:r>
            <a:endParaRPr/>
          </a:p>
          <a:p>
            <a:pPr marL="0" lvl="0" indent="0" algn="l" rtl="0">
              <a:spcBef>
                <a:spcPts val="0"/>
              </a:spcBef>
              <a:spcAft>
                <a:spcPts val="0"/>
              </a:spcAft>
              <a:buNone/>
            </a:pPr>
            <a:endParaRPr/>
          </a:p>
          <a:p>
            <a:pPr marL="0" lvl="0" indent="0" algn="l" rtl="0">
              <a:spcBef>
                <a:spcPts val="0"/>
              </a:spcBef>
              <a:spcAft>
                <a:spcPts val="0"/>
              </a:spcAft>
              <a:buNone/>
            </a:pPr>
            <a:r>
              <a:rPr lang="en"/>
              <a:t>Using shades of grey gives the illusion of foreground and background to your visualization.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33765636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337656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Except of unusual situations avoid any strongly colored backgrounds.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319dc5b8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319dc5b8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When I create a draft of a data viz for a client, I only use grayscale colors at first.</a:t>
            </a:r>
            <a:endParaRPr/>
          </a:p>
          <a:p>
            <a:pPr marL="0" lvl="0" indent="0" algn="l" rtl="0">
              <a:lnSpc>
                <a:spcPct val="115000"/>
              </a:lnSpc>
              <a:spcBef>
                <a:spcPts val="1600"/>
              </a:spcBef>
              <a:spcAft>
                <a:spcPts val="0"/>
              </a:spcAft>
              <a:buClr>
                <a:schemeClr val="dk1"/>
              </a:buClr>
              <a:buSzPts val="1100"/>
              <a:buFont typeface="Arial"/>
              <a:buNone/>
            </a:pPr>
            <a:r>
              <a:rPr lang="en"/>
              <a:t>Customers often become preoccupied with color choice and forget the substance of the graph.</a:t>
            </a:r>
            <a:endParaRPr/>
          </a:p>
          <a:p>
            <a:pPr marL="0" lvl="0" indent="0" algn="l" rtl="0">
              <a:lnSpc>
                <a:spcPct val="115000"/>
              </a:lnSpc>
              <a:spcBef>
                <a:spcPts val="1600"/>
              </a:spcBef>
              <a:spcAft>
                <a:spcPts val="1600"/>
              </a:spcAft>
              <a:buClr>
                <a:schemeClr val="dk1"/>
              </a:buClr>
              <a:buSzPts val="1100"/>
              <a:buFont typeface="Arial"/>
              <a:buNone/>
            </a:pPr>
            <a:r>
              <a:rPr lang="en"/>
              <a:t>Take color out of the mix to help focus their attention on the content.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319dc5b8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319dc5b8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2857"/>
              </a:lnSpc>
              <a:spcBef>
                <a:spcPts val="0"/>
              </a:spcBef>
              <a:spcAft>
                <a:spcPts val="0"/>
              </a:spcAft>
              <a:buNone/>
            </a:pPr>
            <a:r>
              <a:rPr lang="en"/>
              <a:t>To see color, you have to have light. When light shines on an object some colors bounce off the object and others are absorbed by it. </a:t>
            </a:r>
            <a:endParaRPr/>
          </a:p>
          <a:p>
            <a:pPr marL="0" lvl="0" indent="0" algn="l" rtl="0">
              <a:lnSpc>
                <a:spcPct val="142857"/>
              </a:lnSpc>
              <a:spcBef>
                <a:spcPts val="1200"/>
              </a:spcBef>
              <a:spcAft>
                <a:spcPts val="0"/>
              </a:spcAft>
              <a:buNone/>
            </a:pPr>
            <a:r>
              <a:rPr lang="en"/>
              <a:t>Our eyes only see the colors that are bounced off or reflected. </a:t>
            </a:r>
            <a:endParaRPr/>
          </a:p>
          <a:p>
            <a:pPr marL="0" lvl="0" indent="0" algn="l" rtl="0">
              <a:lnSpc>
                <a:spcPct val="142857"/>
              </a:lnSpc>
              <a:spcBef>
                <a:spcPts val="1200"/>
              </a:spcBef>
              <a:spcAft>
                <a:spcPts val="0"/>
              </a:spcAft>
              <a:buNone/>
            </a:pPr>
            <a:endParaRPr/>
          </a:p>
          <a:p>
            <a:pPr marL="0" lvl="0" indent="0" algn="l" rtl="0">
              <a:lnSpc>
                <a:spcPct val="142857"/>
              </a:lnSpc>
              <a:spcBef>
                <a:spcPts val="1200"/>
              </a:spcBef>
              <a:spcAft>
                <a:spcPts val="0"/>
              </a:spcAft>
              <a:buClr>
                <a:schemeClr val="dk1"/>
              </a:buClr>
              <a:buSzPts val="1100"/>
              <a:buFont typeface="Arial"/>
              <a:buNone/>
            </a:pPr>
            <a:r>
              <a:rPr lang="en"/>
              <a:t>Color is a preattentive attribute.</a:t>
            </a:r>
            <a:endParaRPr/>
          </a:p>
          <a:p>
            <a:pPr marL="0" lvl="0" indent="0" algn="l" rtl="0">
              <a:spcBef>
                <a:spcPts val="120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319dc5b8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319dc5b8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319dc5b8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319dc5b8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Contrast gives a sense of balance (red/blue, orange/purple) </a:t>
            </a:r>
            <a:endParaRPr/>
          </a:p>
          <a:p>
            <a:pPr marL="0" lvl="0" indent="0" algn="l" rtl="0">
              <a:spcBef>
                <a:spcPts val="16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319dc5b8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319dc5b8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an example of color contrast: a divergent color-blind pallet shows relative size of the values, and positive and negative values.  A good rule of thumb is, the more elements you have in a graph, the less intense the colors should be. Imagine what this graph would look like with rainbow questions.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319dc5b81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319dc5b8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Assigning colors to certain chart types adds continuity to visualizations. You are helping the viewer quickly to interpret what you are trying to communicate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319dc5b81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319dc5b8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FFFFF"/>
                </a:highlight>
              </a:rPr>
              <a:t>We’ve talked about individual colors. Now, let’s talk about color schemes. Color schemes are </a:t>
            </a:r>
            <a:r>
              <a:rPr lang="en">
                <a:highlight>
                  <a:srgbClr val="FFFFFF"/>
                </a:highlight>
              </a:rPr>
              <a:t>arrangements or combinations of colors. Color schemes may be your choice or be assigned based on corporate marketing requirements.  </a:t>
            </a:r>
            <a:endParaRPr>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Nearly all data can be categorized in one of three types—sequential, divergent, and qualitative. Each type is suited to a different color scheme.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Sequential data are best displayed with a palette that varies uniformly in intensity.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The Likert charts in this slide are an example of this. Adjusting the </a:t>
            </a:r>
            <a:r>
              <a:rPr lang="en">
                <a:solidFill>
                  <a:schemeClr val="dk1"/>
                </a:solidFill>
              </a:rPr>
              <a:t>color intensity makes the vizz easier on the eyes as well is readily intelligible.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319dc5b8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319dc5b8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Order is important. Usually the data that is most important, largest, most severe should be in the darkest color. You can easily mislead people with color. Be careful. Be ethical.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319dc5b81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319dc5b8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FFFFF"/>
                </a:highlight>
              </a:rPr>
              <a:t>Divergent data, such as political party affiliation, is suited to bifurcated palettes with a neutral central color.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In this case the two ends of the scheme are red and blue. The central, neutral color is grey.</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3376563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337656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chemeClr val="lt1"/>
                </a:highlight>
              </a:rPr>
              <a:t>Qualitative data benefits from a set of easily distinguishable colors. Again, notice the muted intensity of the colors.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4f0b5732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4f0b573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blindness </a:t>
            </a:r>
            <a:r>
              <a:rPr lang="en" sz="1200">
                <a:solidFill>
                  <a:srgbClr val="222222"/>
                </a:solidFill>
                <a:highlight>
                  <a:srgbClr val="FFFFFF"/>
                </a:highlight>
              </a:rPr>
              <a:t>affects approximately 1 in 12 men (8%) and 1 in 200 women in the world. There are 3 types (only 2 are shown here), with red-green being the most common. </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rPr>
              <a:t>Be aware of this when combining colors for a graph. </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22222"/>
              </a:solidFill>
              <a:highlight>
                <a:srgbClr val="FFFFFF"/>
              </a:highligh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319dc5b8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319dc5b8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examples of divergent color palettes. The second replaced the first because of issues with colorblindedness.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a:solidFill>
                  <a:srgbClr val="222222"/>
                </a:solidFill>
                <a:highlight>
                  <a:schemeClr val="lt1"/>
                </a:highlight>
              </a:rPr>
              <a:t>The point is that colorblindedness is not limited to pure reds and greens, but a variety of colors comprised of reds and greens. </a:t>
            </a:r>
            <a:endParaRPr sz="12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chemeClr val="dk1"/>
                </a:solidFill>
              </a:rPr>
              <a:t>Visualization software packages have color-blind palettes. I use these frequently. </a:t>
            </a:r>
            <a:endParaRPr sz="1200">
              <a:solidFill>
                <a:srgbClr val="222222"/>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4c49290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4c49290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04040"/>
                </a:solidFill>
                <a:highlight>
                  <a:srgbClr val="F9F9F9"/>
                </a:highlight>
                <a:latin typeface="Roboto"/>
                <a:ea typeface="Roboto"/>
                <a:cs typeface="Roboto"/>
                <a:sym typeface="Roboto"/>
              </a:rPr>
              <a:t>Definition: Visual property which is processed in memory without our conscious action.  For example, what is the first thing that catches your eye in image to the right?</a:t>
            </a:r>
            <a:endParaRPr sz="1200">
              <a:solidFill>
                <a:srgbClr val="404040"/>
              </a:solidFill>
              <a:highlight>
                <a:srgbClr val="F9F9F9"/>
              </a:highlight>
              <a:latin typeface="Roboto"/>
              <a:ea typeface="Roboto"/>
              <a:cs typeface="Roboto"/>
              <a:sym typeface="Roboto"/>
            </a:endParaRPr>
          </a:p>
          <a:p>
            <a:pPr marL="0" lvl="0" indent="0" algn="l" rtl="0">
              <a:lnSpc>
                <a:spcPct val="115000"/>
              </a:lnSpc>
              <a:spcBef>
                <a:spcPts val="1600"/>
              </a:spcBef>
              <a:spcAft>
                <a:spcPts val="0"/>
              </a:spcAft>
              <a:buNone/>
            </a:pPr>
            <a:r>
              <a:rPr lang="en" sz="1200">
                <a:solidFill>
                  <a:srgbClr val="404040"/>
                </a:solidFill>
                <a:highlight>
                  <a:srgbClr val="F9F9F9"/>
                </a:highlight>
                <a:latin typeface="Roboto"/>
                <a:ea typeface="Roboto"/>
                <a:cs typeface="Roboto"/>
                <a:sym typeface="Roboto"/>
              </a:rPr>
              <a:t>Or, what your eye is drawn to, like the pink highlighted letter E in the image</a:t>
            </a:r>
            <a:endParaRPr sz="1200">
              <a:solidFill>
                <a:srgbClr val="404040"/>
              </a:solidFill>
              <a:highlight>
                <a:srgbClr val="F9F9F9"/>
              </a:highlight>
              <a:latin typeface="Roboto"/>
              <a:ea typeface="Roboto"/>
              <a:cs typeface="Roboto"/>
              <a:sym typeface="Roboto"/>
            </a:endParaRPr>
          </a:p>
          <a:p>
            <a:pPr marL="0" lvl="0" indent="0" algn="l" rtl="0">
              <a:lnSpc>
                <a:spcPct val="115000"/>
              </a:lnSpc>
              <a:spcBef>
                <a:spcPts val="1600"/>
              </a:spcBef>
              <a:spcAft>
                <a:spcPts val="0"/>
              </a:spcAft>
              <a:buNone/>
            </a:pPr>
            <a:r>
              <a:rPr lang="en" sz="1200">
                <a:solidFill>
                  <a:srgbClr val="404040"/>
                </a:solidFill>
                <a:highlight>
                  <a:srgbClr val="F9F9F9"/>
                </a:highlight>
                <a:latin typeface="Roboto"/>
                <a:ea typeface="Roboto"/>
                <a:cs typeface="Roboto"/>
                <a:sym typeface="Roboto"/>
              </a:rPr>
              <a:t>And, FAST!</a:t>
            </a:r>
            <a:endParaRPr sz="1200">
              <a:solidFill>
                <a:srgbClr val="404040"/>
              </a:solidFill>
              <a:highlight>
                <a:srgbClr val="F9F9F9"/>
              </a:highlight>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endParaRPr sz="1200">
              <a:solidFill>
                <a:srgbClr val="404040"/>
              </a:solidFill>
              <a:highlight>
                <a:srgbClr val="F9F9F9"/>
              </a:highlight>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319dc5b8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319dc5b8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not use red and green together on the same graph.  </a:t>
            </a:r>
            <a:r>
              <a:rPr lang="en">
                <a:solidFill>
                  <a:schemeClr val="dk1"/>
                </a:solidFill>
              </a:rPr>
              <a:t>You can use these colors on separate graphs.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stoplight motif is frequently used to measure individual and group performance. </a:t>
            </a:r>
            <a:r>
              <a:rPr lang="en">
                <a:solidFill>
                  <a:schemeClr val="dk1"/>
                </a:solidFill>
              </a:rPr>
              <a:t>This is a bad practice. In our culture the stoplight motif is emotionally charge (green is success and red is failure). Select other contrasting colors or use single color gradient to express differences in performance.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319dc5b81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319dc5b8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globes show variations in water temperature. The one on the left is the color scheme used by scientists. The one on the right is used by lay people.  Keep your customer in mind.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4c49290d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4c49290d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33765636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33765636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319dc5b81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319dc5b8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4c49290d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4c49290d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brain to responds to preattentive attributes in half a second. </a:t>
            </a:r>
            <a:endParaRPr/>
          </a:p>
          <a:p>
            <a:pPr marL="0" lvl="0" indent="0" algn="l" rtl="0">
              <a:spcBef>
                <a:spcPts val="0"/>
              </a:spcBef>
              <a:spcAft>
                <a:spcPts val="0"/>
              </a:spcAft>
              <a:buNone/>
            </a:pPr>
            <a:endParaRPr/>
          </a:p>
          <a:p>
            <a:pPr marL="0" lvl="0" indent="0" algn="l" rtl="0">
              <a:spcBef>
                <a:spcPts val="0"/>
              </a:spcBef>
              <a:spcAft>
                <a:spcPts val="0"/>
              </a:spcAft>
              <a:buNone/>
            </a:pPr>
            <a:r>
              <a:rPr lang="en"/>
              <a:t>Time enough to react without thinking. </a:t>
            </a:r>
            <a:r>
              <a:rPr lang="en">
                <a:solidFill>
                  <a:schemeClr val="dk1"/>
                </a:solidFill>
              </a:rPr>
              <a:t>Time to make a split-second decision.</a:t>
            </a:r>
            <a:endParaRPr/>
          </a:p>
          <a:p>
            <a:pPr marL="0" lvl="0" indent="0" algn="l" rtl="0">
              <a:spcBef>
                <a:spcPts val="0"/>
              </a:spcBef>
              <a:spcAft>
                <a:spcPts val="0"/>
              </a:spcAft>
              <a:buNone/>
            </a:pPr>
            <a:endParaRPr/>
          </a:p>
          <a:p>
            <a:pPr marL="0" lvl="0" indent="0" algn="l" rtl="0">
              <a:lnSpc>
                <a:spcPct val="115000"/>
              </a:lnSpc>
              <a:spcBef>
                <a:spcPts val="0"/>
              </a:spcBef>
              <a:spcAft>
                <a:spcPts val="1600"/>
              </a:spcAft>
              <a:buNone/>
            </a:pPr>
            <a:r>
              <a:rPr lang="en">
                <a:highlight>
                  <a:srgbClr val="F9F9F9"/>
                </a:highlight>
                <a:latin typeface="Roboto"/>
                <a:ea typeface="Roboto"/>
                <a:cs typeface="Roboto"/>
                <a:sym typeface="Roboto"/>
              </a:rPr>
              <a:t>Think: instinctive or automatic response: like braking for a red light</a:t>
            </a:r>
            <a:r>
              <a:rPr lang="en"/>
              <a:t>. Or, a dog seeing a squirrel.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319dc5b81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319dc5b8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website link is for 10 Reasons to Use Color. It offers great examples of why we want to use color. Here are 3 examples.</a:t>
            </a:r>
            <a:endParaRPr/>
          </a:p>
          <a:p>
            <a:pPr marL="0" lvl="0" indent="0" algn="l" rtl="0">
              <a:spcBef>
                <a:spcPts val="0"/>
              </a:spcBef>
              <a:spcAft>
                <a:spcPts val="0"/>
              </a:spcAft>
              <a:buNone/>
            </a:pPr>
            <a:endParaRPr/>
          </a:p>
          <a:p>
            <a:pPr marL="0" lvl="0" indent="0" algn="l" rtl="0">
              <a:spcBef>
                <a:spcPts val="0"/>
              </a:spcBef>
              <a:spcAft>
                <a:spcPts val="0"/>
              </a:spcAft>
              <a:buNone/>
            </a:pPr>
            <a:r>
              <a:rPr lang="en"/>
              <a:t>Visual search: </a:t>
            </a:r>
            <a:r>
              <a:rPr lang="en">
                <a:solidFill>
                  <a:schemeClr val="dk1"/>
                </a:solidFill>
              </a:rPr>
              <a:t>Color helps us separate visual elements from their surroundings.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319dc5b81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319dc5b8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communicate mood: more about that later.</a:t>
            </a:r>
            <a:endParaRPr/>
          </a:p>
          <a:p>
            <a:pPr marL="0" lvl="0" indent="0" algn="l" rtl="0">
              <a:spcBef>
                <a:spcPts val="0"/>
              </a:spcBef>
              <a:spcAft>
                <a:spcPts val="0"/>
              </a:spcAft>
              <a:buNone/>
            </a:pPr>
            <a:endParaRPr/>
          </a:p>
          <a:p>
            <a:pPr marL="0" lvl="0" indent="0" algn="l" rtl="0">
              <a:spcBef>
                <a:spcPts val="0"/>
              </a:spcBef>
              <a:spcAft>
                <a:spcPts val="0"/>
              </a:spcAft>
              <a:buNone/>
            </a:pPr>
            <a:r>
              <a:rPr lang="en"/>
              <a:t>To show associations, such between nodes in this network analysis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4c49290d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4c49290d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Color is comprised of 3 elements.</a:t>
            </a:r>
            <a:endParaRPr>
              <a:solidFill>
                <a:schemeClr val="dk1"/>
              </a:solidFill>
            </a:endParaRPr>
          </a:p>
          <a:p>
            <a:pPr marL="0" lvl="0" indent="0" algn="l" rtl="0">
              <a:spcBef>
                <a:spcPts val="0"/>
              </a:spcBef>
              <a:spcAft>
                <a:spcPts val="0"/>
              </a:spcAft>
              <a:buNone/>
            </a:pPr>
            <a:endParaRPr>
              <a:solidFill>
                <a:srgbClr val="404040"/>
              </a:solidFill>
            </a:endParaRPr>
          </a:p>
          <a:p>
            <a:pPr marL="0" lvl="0" indent="0" algn="l" rtl="0">
              <a:spcBef>
                <a:spcPts val="0"/>
              </a:spcBef>
              <a:spcAft>
                <a:spcPts val="0"/>
              </a:spcAft>
              <a:buNone/>
            </a:pPr>
            <a:r>
              <a:rPr lang="en"/>
              <a:t>Hue is a measure of the color that we give a name to such as “Red” or “Violet”.  Rainbow names.</a:t>
            </a:r>
            <a:endParaRPr/>
          </a:p>
          <a:p>
            <a:pPr marL="0" lvl="0" indent="0" algn="l" rtl="0">
              <a:spcBef>
                <a:spcPts val="0"/>
              </a:spcBef>
              <a:spcAft>
                <a:spcPts val="0"/>
              </a:spcAft>
              <a:buNone/>
            </a:pPr>
            <a:endParaRPr/>
          </a:p>
          <a:p>
            <a:pPr marL="0" lvl="0" indent="0" algn="l" rtl="0">
              <a:spcBef>
                <a:spcPts val="0"/>
              </a:spcBef>
              <a:spcAft>
                <a:spcPts val="0"/>
              </a:spcAft>
              <a:buNone/>
            </a:pPr>
            <a:r>
              <a:rPr lang="en"/>
              <a:t>Saturation is the amount of gray in a hue.</a:t>
            </a:r>
            <a:endParaRPr/>
          </a:p>
          <a:p>
            <a:pPr marL="0" lvl="0" indent="0" algn="l" rtl="0">
              <a:spcBef>
                <a:spcPts val="0"/>
              </a:spcBef>
              <a:spcAft>
                <a:spcPts val="0"/>
              </a:spcAft>
              <a:buNone/>
            </a:pPr>
            <a:endParaRPr/>
          </a:p>
          <a:p>
            <a:pPr marL="0" lvl="0" indent="0" algn="l" rtl="0">
              <a:spcBef>
                <a:spcPts val="0"/>
              </a:spcBef>
              <a:spcAft>
                <a:spcPts val="0"/>
              </a:spcAft>
              <a:buNone/>
            </a:pPr>
            <a:r>
              <a:rPr lang="en"/>
              <a:t>Brightness (lightness/value) is the amount of black or white in a hue</a:t>
            </a:r>
            <a:endParaRPr/>
          </a:p>
          <a:p>
            <a:pPr marL="0" lvl="0" indent="0" algn="l" rtl="0">
              <a:spcBef>
                <a:spcPts val="0"/>
              </a:spcBef>
              <a:spcAft>
                <a:spcPts val="0"/>
              </a:spcAft>
              <a:buNone/>
            </a:pPr>
            <a:endParaRPr/>
          </a:p>
          <a:p>
            <a:pPr marL="0" lvl="0" indent="0" algn="l" rtl="0">
              <a:spcBef>
                <a:spcPts val="0"/>
              </a:spcBef>
              <a:spcAft>
                <a:spcPts val="0"/>
              </a:spcAft>
              <a:buNone/>
            </a:pPr>
            <a:r>
              <a:rPr lang="en"/>
              <a:t>Saturation and brightness collectively are called color intensity.</a:t>
            </a:r>
            <a:endParaRPr/>
          </a:p>
          <a:p>
            <a:pPr marL="0" lvl="0" indent="0" algn="l" rtl="0">
              <a:spcBef>
                <a:spcPts val="0"/>
              </a:spcBef>
              <a:spcAft>
                <a:spcPts val="0"/>
              </a:spcAft>
              <a:buNone/>
            </a:pPr>
            <a:endParaRPr/>
          </a:p>
          <a:p>
            <a:pPr marL="0" lvl="0" indent="0" algn="l" rtl="0">
              <a:lnSpc>
                <a:spcPct val="160000"/>
              </a:lnSpc>
              <a:spcBef>
                <a:spcPts val="0"/>
              </a:spcBef>
              <a:spcAft>
                <a:spcPts val="150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319dc5b8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319dc5b8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Hue is the easiest color concept to understand.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definitions.net/definition/black"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www.definitions.net/definition/answ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earthobservatory.nasa.gov/blogs/elegantfigures/2013/08/05/subtleties-of-color-part-1-of-6/"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venngage.com/blog/color-blind-friendly-palette/" TargetMode="External"/><Relationship Id="rId5" Type="http://schemas.openxmlformats.org/officeDocument/2006/relationships/hyperlink" Target="https://www.interaction-design.org/literature/article/preattentive-visual-properties-and-how-to-use-them-in-information-visualization" TargetMode="External"/><Relationship Id="rId4" Type="http://schemas.openxmlformats.org/officeDocument/2006/relationships/hyperlink" Target="http://understandinggraphics.com/design/10-reasons-to-use-colo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understandinggraphics.com/design/10-reasons-to-use-colo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06075" y="0"/>
            <a:ext cx="7958400" cy="7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rPr>
              <a:t>Color Me Informed</a:t>
            </a:r>
            <a:endParaRPr sz="4800" b="1">
              <a:solidFill>
                <a:srgbClr val="FFFFFF"/>
              </a:solidFill>
            </a:endParaRPr>
          </a:p>
        </p:txBody>
      </p:sp>
      <p:sp>
        <p:nvSpPr>
          <p:cNvPr id="55" name="Google Shape;55;p13"/>
          <p:cNvSpPr txBox="1"/>
          <p:nvPr/>
        </p:nvSpPr>
        <p:spPr>
          <a:xfrm>
            <a:off x="4752600" y="3916150"/>
            <a:ext cx="2509500" cy="79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rgbClr val="F3F3F3"/>
                </a:solidFill>
              </a:rPr>
              <a:t>Sean Oslin</a:t>
            </a:r>
            <a:endParaRPr sz="2400">
              <a:solidFill>
                <a:srgbClr val="F3F3F3"/>
              </a:solidFill>
            </a:endParaRPr>
          </a:p>
          <a:p>
            <a:pPr marL="0" lvl="0" indent="0" algn="ctr" rtl="0">
              <a:spcBef>
                <a:spcPts val="0"/>
              </a:spcBef>
              <a:spcAft>
                <a:spcPts val="0"/>
              </a:spcAft>
              <a:buClr>
                <a:schemeClr val="dk1"/>
              </a:buClr>
              <a:buSzPts val="1100"/>
              <a:buFont typeface="Arial"/>
              <a:buNone/>
            </a:pPr>
            <a:r>
              <a:rPr lang="en" sz="2400">
                <a:solidFill>
                  <a:srgbClr val="F3F3F3"/>
                </a:solidFill>
              </a:rPr>
              <a:t>4/14/20</a:t>
            </a:r>
            <a:endParaRPr sz="2400">
              <a:solidFill>
                <a:srgbClr val="F3F3F3"/>
              </a:solidFill>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Hue: how ripe do you like bananas?</a:t>
            </a:r>
            <a:endParaRPr/>
          </a:p>
        </p:txBody>
      </p:sp>
      <p:pic>
        <p:nvPicPr>
          <p:cNvPr id="113" name="Google Shape;113;p22"/>
          <p:cNvPicPr preferRelativeResize="0"/>
          <p:nvPr/>
        </p:nvPicPr>
        <p:blipFill>
          <a:blip r:embed="rId3">
            <a:alphaModFix/>
          </a:blip>
          <a:stretch>
            <a:fillRect/>
          </a:stretch>
        </p:blipFill>
        <p:spPr>
          <a:xfrm>
            <a:off x="152400" y="1170125"/>
            <a:ext cx="8879550" cy="372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Saturation</a:t>
            </a:r>
            <a:endParaRPr/>
          </a:p>
        </p:txBody>
      </p:sp>
      <p:pic>
        <p:nvPicPr>
          <p:cNvPr id="119" name="Google Shape;119;p23"/>
          <p:cNvPicPr preferRelativeResize="0"/>
          <p:nvPr/>
        </p:nvPicPr>
        <p:blipFill>
          <a:blip r:embed="rId3">
            <a:alphaModFix/>
          </a:blip>
          <a:stretch>
            <a:fillRect/>
          </a:stretch>
        </p:blipFill>
        <p:spPr>
          <a:xfrm>
            <a:off x="993300" y="1173975"/>
            <a:ext cx="7180850" cy="387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Saturation: same hue, different saturation</a:t>
            </a:r>
            <a:endParaRPr/>
          </a:p>
        </p:txBody>
      </p:sp>
      <p:pic>
        <p:nvPicPr>
          <p:cNvPr id="125" name="Google Shape;125;p24"/>
          <p:cNvPicPr preferRelativeResize="0"/>
          <p:nvPr/>
        </p:nvPicPr>
        <p:blipFill>
          <a:blip r:embed="rId3">
            <a:alphaModFix/>
          </a:blip>
          <a:stretch>
            <a:fillRect/>
          </a:stretch>
        </p:blipFill>
        <p:spPr>
          <a:xfrm>
            <a:off x="1351400" y="1237375"/>
            <a:ext cx="6335826" cy="362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2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rPr>
              <a:t>Brightness/lightness/value</a:t>
            </a:r>
            <a:endParaRPr sz="4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8"/>
          <p:cNvPicPr preferRelativeResize="0"/>
          <p:nvPr/>
        </p:nvPicPr>
        <p:blipFill>
          <a:blip r:embed="rId3">
            <a:alphaModFix/>
          </a:blip>
          <a:stretch>
            <a:fillRect/>
          </a:stretch>
        </p:blipFill>
        <p:spPr>
          <a:xfrm>
            <a:off x="2368994" y="0"/>
            <a:ext cx="6775007" cy="5143501"/>
          </a:xfrm>
          <a:prstGeom prst="rect">
            <a:avLst/>
          </a:prstGeom>
          <a:noFill/>
          <a:ln>
            <a:noFill/>
          </a:ln>
        </p:spPr>
      </p:pic>
      <p:sp>
        <p:nvSpPr>
          <p:cNvPr id="144" name="Google Shape;144;p28"/>
          <p:cNvSpPr txBox="1"/>
          <p:nvPr/>
        </p:nvSpPr>
        <p:spPr>
          <a:xfrm>
            <a:off x="157300" y="765500"/>
            <a:ext cx="2044800" cy="16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The Musicians </a:t>
            </a:r>
            <a:r>
              <a:rPr lang="en" sz="1800"/>
              <a:t>(1597)</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Caravaggio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932350" y="2874400"/>
            <a:ext cx="5654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Tips on using color</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Psychology of color</a:t>
            </a:r>
            <a:endParaRPr/>
          </a:p>
        </p:txBody>
      </p:sp>
      <p:pic>
        <p:nvPicPr>
          <p:cNvPr id="155" name="Google Shape;155;p30"/>
          <p:cNvPicPr preferRelativeResize="0"/>
          <p:nvPr/>
        </p:nvPicPr>
        <p:blipFill>
          <a:blip r:embed="rId3">
            <a:alphaModFix/>
          </a:blip>
          <a:stretch>
            <a:fillRect/>
          </a:stretch>
        </p:blipFill>
        <p:spPr>
          <a:xfrm>
            <a:off x="4976650" y="1925238"/>
            <a:ext cx="3820500" cy="2906412"/>
          </a:xfrm>
          <a:prstGeom prst="rect">
            <a:avLst/>
          </a:prstGeom>
          <a:noFill/>
          <a:ln>
            <a:noFill/>
          </a:ln>
        </p:spPr>
      </p:pic>
      <p:sp>
        <p:nvSpPr>
          <p:cNvPr id="156" name="Google Shape;156;p30"/>
          <p:cNvSpPr txBox="1">
            <a:spLocks noGrp="1"/>
          </p:cNvSpPr>
          <p:nvPr>
            <p:ph type="body" idx="1"/>
          </p:nvPr>
        </p:nvSpPr>
        <p:spPr>
          <a:xfrm>
            <a:off x="311700" y="1152475"/>
            <a:ext cx="4774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Presence OR absence can influence mood </a:t>
            </a:r>
            <a:endParaRPr/>
          </a:p>
          <a:p>
            <a:pPr marL="0" lvl="0" indent="0" algn="l" rtl="0">
              <a:spcBef>
                <a:spcPts val="1600"/>
              </a:spcBef>
              <a:spcAft>
                <a:spcPts val="0"/>
              </a:spcAft>
              <a:buNone/>
            </a:pPr>
            <a:r>
              <a:rPr lang="en"/>
              <a:t>Personal and cultural differences</a:t>
            </a:r>
            <a:endParaRPr/>
          </a:p>
          <a:p>
            <a:pPr marL="0" lvl="0" indent="0" algn="l" rtl="0">
              <a:spcBef>
                <a:spcPts val="1600"/>
              </a:spcBef>
              <a:spcAft>
                <a:spcPts val="0"/>
              </a:spcAft>
              <a:buNone/>
            </a:pPr>
            <a:r>
              <a:rPr lang="en"/>
              <a:t>Works in conjunction with other pre-attentive attributes (e.g. red line moving downward)</a:t>
            </a:r>
            <a:endParaRPr/>
          </a:p>
          <a:p>
            <a:pPr marL="0" lvl="0" indent="0" algn="l" rtl="0">
              <a:spcBef>
                <a:spcPts val="1600"/>
              </a:spcBef>
              <a:spcAft>
                <a:spcPts val="0"/>
              </a:spcAft>
              <a:buNone/>
            </a:pPr>
            <a:r>
              <a:rPr lang="en"/>
              <a:t>Is context dependent (stoplight vs. Valentine’s Day)</a:t>
            </a:r>
            <a:endParaRPr/>
          </a:p>
          <a:p>
            <a:pPr marL="0" lvl="0" indent="0" algn="l" rtl="0">
              <a:spcBef>
                <a:spcPts val="1600"/>
              </a:spcBef>
              <a:spcAft>
                <a:spcPts val="1600"/>
              </a:spcAft>
              <a:buNone/>
            </a:pPr>
            <a:r>
              <a:rPr lang="en">
                <a:solidFill>
                  <a:srgbClr val="FF0000"/>
                </a:solidFill>
              </a:rPr>
              <a:t>No consensus on impact!</a:t>
            </a:r>
            <a:endParaRPr>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191000" y="803475"/>
            <a:ext cx="25833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FFFF"/>
                </a:solidFill>
              </a:rPr>
              <a:t>Agenda</a:t>
            </a:r>
            <a:endParaRPr sz="4800" b="1">
              <a:solidFill>
                <a:srgbClr val="FFFFFF"/>
              </a:solidFill>
            </a:endParaRPr>
          </a:p>
        </p:txBody>
      </p:sp>
      <p:sp>
        <p:nvSpPr>
          <p:cNvPr id="61" name="Google Shape;61;p14"/>
          <p:cNvSpPr txBox="1"/>
          <p:nvPr/>
        </p:nvSpPr>
        <p:spPr>
          <a:xfrm>
            <a:off x="3300025" y="864850"/>
            <a:ext cx="25833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What is color?</a:t>
            </a:r>
            <a:endParaRPr sz="2400" b="1"/>
          </a:p>
        </p:txBody>
      </p:sp>
      <p:sp>
        <p:nvSpPr>
          <p:cNvPr id="62" name="Google Shape;62;p14"/>
          <p:cNvSpPr txBox="1"/>
          <p:nvPr/>
        </p:nvSpPr>
        <p:spPr>
          <a:xfrm>
            <a:off x="6342800" y="803475"/>
            <a:ext cx="25833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Preattentive attributes</a:t>
            </a:r>
            <a:endParaRPr sz="2400" b="1"/>
          </a:p>
        </p:txBody>
      </p:sp>
      <p:sp>
        <p:nvSpPr>
          <p:cNvPr id="63" name="Google Shape;63;p14"/>
          <p:cNvSpPr txBox="1"/>
          <p:nvPr/>
        </p:nvSpPr>
        <p:spPr>
          <a:xfrm>
            <a:off x="191000" y="3447975"/>
            <a:ext cx="25833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How we use color</a:t>
            </a:r>
            <a:endParaRPr sz="2400" b="1"/>
          </a:p>
        </p:txBody>
      </p:sp>
      <p:sp>
        <p:nvSpPr>
          <p:cNvPr id="64" name="Google Shape;64;p14"/>
          <p:cNvSpPr txBox="1"/>
          <p:nvPr/>
        </p:nvSpPr>
        <p:spPr>
          <a:xfrm>
            <a:off x="3280350" y="3447975"/>
            <a:ext cx="25833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rPr>
              <a:t>Color theory</a:t>
            </a:r>
            <a:endParaRPr sz="2400" b="1">
              <a:solidFill>
                <a:srgbClr val="FFFFFF"/>
              </a:solidFill>
            </a:endParaRPr>
          </a:p>
        </p:txBody>
      </p:sp>
      <p:sp>
        <p:nvSpPr>
          <p:cNvPr id="65" name="Google Shape;65;p14"/>
          <p:cNvSpPr txBox="1"/>
          <p:nvPr/>
        </p:nvSpPr>
        <p:spPr>
          <a:xfrm>
            <a:off x="6369700" y="3447975"/>
            <a:ext cx="25833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rPr>
              <a:t>Tips on using color</a:t>
            </a:r>
            <a:endParaRPr sz="2400" b="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3"/>
          <p:cNvPicPr preferRelativeResize="0"/>
          <p:nvPr/>
        </p:nvPicPr>
        <p:blipFill>
          <a:blip r:embed="rId3">
            <a:alphaModFix/>
          </a:blip>
          <a:stretch>
            <a:fillRect/>
          </a:stretch>
        </p:blipFill>
        <p:spPr>
          <a:xfrm>
            <a:off x="1744600" y="0"/>
            <a:ext cx="51435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highlights important points: How many 9s?</a:t>
            </a:r>
            <a:endParaRPr/>
          </a:p>
        </p:txBody>
      </p:sp>
      <p:pic>
        <p:nvPicPr>
          <p:cNvPr id="175" name="Google Shape;175;p34"/>
          <p:cNvPicPr preferRelativeResize="0"/>
          <p:nvPr/>
        </p:nvPicPr>
        <p:blipFill>
          <a:blip r:embed="rId3">
            <a:alphaModFix/>
          </a:blip>
          <a:stretch>
            <a:fillRect/>
          </a:stretch>
        </p:blipFill>
        <p:spPr>
          <a:xfrm>
            <a:off x="2259100" y="1125300"/>
            <a:ext cx="3766390"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Easier?</a:t>
            </a:r>
            <a:endParaRPr/>
          </a:p>
        </p:txBody>
      </p:sp>
      <p:pic>
        <p:nvPicPr>
          <p:cNvPr id="181" name="Google Shape;181;p35"/>
          <p:cNvPicPr preferRelativeResize="0"/>
          <p:nvPr/>
        </p:nvPicPr>
        <p:blipFill>
          <a:blip r:embed="rId3">
            <a:alphaModFix/>
          </a:blip>
          <a:stretch>
            <a:fillRect/>
          </a:stretch>
        </p:blipFill>
        <p:spPr>
          <a:xfrm>
            <a:off x="2682275" y="1181325"/>
            <a:ext cx="3779443" cy="3820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about now?</a:t>
            </a:r>
            <a:endParaRPr/>
          </a:p>
        </p:txBody>
      </p:sp>
      <p:pic>
        <p:nvPicPr>
          <p:cNvPr id="187" name="Google Shape;187;p36"/>
          <p:cNvPicPr preferRelativeResize="0"/>
          <p:nvPr/>
        </p:nvPicPr>
        <p:blipFill>
          <a:blip r:embed="rId3">
            <a:alphaModFix/>
          </a:blip>
          <a:stretch>
            <a:fillRect/>
          </a:stretch>
        </p:blipFill>
        <p:spPr>
          <a:xfrm>
            <a:off x="2315125" y="1087225"/>
            <a:ext cx="3949700" cy="38926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445025"/>
            <a:ext cx="2564700" cy="18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color intensity to convey information</a:t>
            </a:r>
            <a:endParaRPr/>
          </a:p>
        </p:txBody>
      </p:sp>
      <p:pic>
        <p:nvPicPr>
          <p:cNvPr id="193" name="Google Shape;193;p37"/>
          <p:cNvPicPr preferRelativeResize="0"/>
          <p:nvPr/>
        </p:nvPicPr>
        <p:blipFill>
          <a:blip r:embed="rId3">
            <a:alphaModFix/>
          </a:blip>
          <a:stretch>
            <a:fillRect/>
          </a:stretch>
        </p:blipFill>
        <p:spPr>
          <a:xfrm>
            <a:off x="3741825" y="569625"/>
            <a:ext cx="4949750" cy="4385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color sparingly</a:t>
            </a:r>
            <a:endParaRPr/>
          </a:p>
        </p:txBody>
      </p:sp>
      <p:pic>
        <p:nvPicPr>
          <p:cNvPr id="199" name="Google Shape;199;p38"/>
          <p:cNvPicPr preferRelativeResize="0"/>
          <p:nvPr/>
        </p:nvPicPr>
        <p:blipFill>
          <a:blip r:embed="rId3">
            <a:alphaModFix/>
          </a:blip>
          <a:stretch>
            <a:fillRect/>
          </a:stretch>
        </p:blipFill>
        <p:spPr>
          <a:xfrm>
            <a:off x="152400" y="1438250"/>
            <a:ext cx="8839201" cy="27663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Black</a:t>
            </a:r>
            <a:endParaRPr/>
          </a:p>
        </p:txBody>
      </p:sp>
      <p:sp>
        <p:nvSpPr>
          <p:cNvPr id="205" name="Google Shape;205;p39"/>
          <p:cNvSpPr txBox="1"/>
          <p:nvPr/>
        </p:nvSpPr>
        <p:spPr>
          <a:xfrm>
            <a:off x="426600" y="1478225"/>
            <a:ext cx="59358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94C5A"/>
                </a:solidFill>
                <a:highlight>
                  <a:srgbClr val="FFFFFF"/>
                </a:highlight>
                <a:latin typeface="Comic Sans MS"/>
                <a:ea typeface="Comic Sans MS"/>
                <a:cs typeface="Comic Sans MS"/>
                <a:sym typeface="Comic Sans MS"/>
              </a:rPr>
              <a:t>Nigel:   “It's like, how much more </a:t>
            </a:r>
            <a:r>
              <a:rPr lang="en" sz="3000">
                <a:solidFill>
                  <a:srgbClr val="394C5A"/>
                </a:solidFill>
                <a:uFill>
                  <a:noFill/>
                </a:uFill>
                <a:latin typeface="Comic Sans MS"/>
                <a:ea typeface="Comic Sans MS"/>
                <a:cs typeface="Comic Sans MS"/>
                <a:sym typeface="Comic Sans MS"/>
                <a:hlinkClick r:id="rId3"/>
              </a:rPr>
              <a:t>black</a:t>
            </a:r>
            <a:r>
              <a:rPr lang="en" sz="3000">
                <a:solidFill>
                  <a:srgbClr val="394C5A"/>
                </a:solidFill>
                <a:highlight>
                  <a:srgbClr val="FFFFFF"/>
                </a:highlight>
                <a:latin typeface="Comic Sans MS"/>
                <a:ea typeface="Comic Sans MS"/>
                <a:cs typeface="Comic Sans MS"/>
                <a:sym typeface="Comic Sans MS"/>
              </a:rPr>
              <a:t> could this be and the </a:t>
            </a:r>
            <a:r>
              <a:rPr lang="en" sz="3000">
                <a:solidFill>
                  <a:srgbClr val="394C5A"/>
                </a:solidFill>
                <a:uFill>
                  <a:noFill/>
                </a:uFill>
                <a:latin typeface="Comic Sans MS"/>
                <a:ea typeface="Comic Sans MS"/>
                <a:cs typeface="Comic Sans MS"/>
                <a:sym typeface="Comic Sans MS"/>
                <a:hlinkClick r:id="rId4"/>
              </a:rPr>
              <a:t>answer</a:t>
            </a:r>
            <a:r>
              <a:rPr lang="en" sz="3000">
                <a:solidFill>
                  <a:srgbClr val="394C5A"/>
                </a:solidFill>
                <a:highlight>
                  <a:srgbClr val="FFFFFF"/>
                </a:highlight>
                <a:latin typeface="Comic Sans MS"/>
                <a:ea typeface="Comic Sans MS"/>
                <a:cs typeface="Comic Sans MS"/>
                <a:sym typeface="Comic Sans MS"/>
              </a:rPr>
              <a:t> is none. None more black.”</a:t>
            </a:r>
            <a:r>
              <a:rPr lang="en" sz="2550">
                <a:solidFill>
                  <a:srgbClr val="394C5A"/>
                </a:solidFill>
                <a:highlight>
                  <a:srgbClr val="FFFFFF"/>
                </a:highlight>
                <a:latin typeface="Comic Sans MS"/>
                <a:ea typeface="Comic Sans MS"/>
                <a:cs typeface="Comic Sans MS"/>
                <a:sym typeface="Comic Sans MS"/>
              </a:rPr>
              <a:t> </a:t>
            </a:r>
            <a:r>
              <a:rPr lang="en" sz="1800" i="1">
                <a:solidFill>
                  <a:srgbClr val="394C5A"/>
                </a:solidFill>
                <a:highlight>
                  <a:srgbClr val="FFFFFF"/>
                </a:highlight>
                <a:latin typeface="Comic Sans MS"/>
                <a:ea typeface="Comic Sans MS"/>
                <a:cs typeface="Comic Sans MS"/>
                <a:sym typeface="Comic Sans MS"/>
              </a:rPr>
              <a:t>This is Spinal Tap</a:t>
            </a:r>
            <a:endParaRPr sz="1800" i="1"/>
          </a:p>
        </p:txBody>
      </p:sp>
      <p:pic>
        <p:nvPicPr>
          <p:cNvPr id="206" name="Google Shape;206;p39"/>
          <p:cNvPicPr preferRelativeResize="0"/>
          <p:nvPr/>
        </p:nvPicPr>
        <p:blipFill>
          <a:blip r:embed="rId5">
            <a:alphaModFix/>
          </a:blip>
          <a:stretch>
            <a:fillRect/>
          </a:stretch>
        </p:blipFill>
        <p:spPr>
          <a:xfrm>
            <a:off x="6562863" y="2790463"/>
            <a:ext cx="2143125" cy="2143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40"/>
          <p:cNvSpPr txBox="1"/>
          <p:nvPr/>
        </p:nvSpPr>
        <p:spPr>
          <a:xfrm>
            <a:off x="5962825" y="3937275"/>
            <a:ext cx="3181200" cy="8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00"/>
                </a:solidFill>
              </a:rPr>
              <a:t>Appropriate use of colored background</a:t>
            </a:r>
            <a:endParaRPr sz="240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Grey is your friend</a:t>
            </a:r>
            <a:endParaRPr/>
          </a:p>
        </p:txBody>
      </p:sp>
      <p:pic>
        <p:nvPicPr>
          <p:cNvPr id="217" name="Google Shape;217;p41"/>
          <p:cNvPicPr preferRelativeResize="0"/>
          <p:nvPr/>
        </p:nvPicPr>
        <p:blipFill>
          <a:blip r:embed="rId3">
            <a:alphaModFix/>
          </a:blip>
          <a:stretch>
            <a:fillRect/>
          </a:stretch>
        </p:blipFill>
        <p:spPr>
          <a:xfrm>
            <a:off x="3739175" y="0"/>
            <a:ext cx="502247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p:nvPr/>
        </p:nvSpPr>
        <p:spPr>
          <a:xfrm>
            <a:off x="407100" y="480650"/>
            <a:ext cx="8628300" cy="2803200"/>
          </a:xfrm>
          <a:prstGeom prst="rect">
            <a:avLst/>
          </a:prstGeom>
          <a:noFill/>
          <a:ln>
            <a:noFill/>
          </a:ln>
        </p:spPr>
        <p:txBody>
          <a:bodyPr spcFirstLastPara="1" wrap="square" lIns="91425" tIns="91425" rIns="91425" bIns="91425" anchor="t" anchorCtr="0">
            <a:noAutofit/>
          </a:bodyPr>
          <a:lstStyle/>
          <a:p>
            <a:pPr marL="0" lvl="0" indent="0" algn="l" rtl="0">
              <a:lnSpc>
                <a:spcPct val="142857"/>
              </a:lnSpc>
              <a:spcBef>
                <a:spcPts val="0"/>
              </a:spcBef>
              <a:spcAft>
                <a:spcPts val="0"/>
              </a:spcAft>
              <a:buNone/>
            </a:pPr>
            <a:r>
              <a:rPr lang="en" sz="4200" b="1">
                <a:highlight>
                  <a:srgbClr val="FFFFFF"/>
                </a:highlight>
              </a:rPr>
              <a:t>Color is the aspect of things that is caused by differing qualities of light being reflected or emitted by them.</a:t>
            </a:r>
            <a:endParaRPr sz="4200" b="1">
              <a:highlight>
                <a:srgbClr val="FFFFFF"/>
              </a:highlight>
            </a:endParaRPr>
          </a:p>
          <a:p>
            <a:pPr marL="0" lvl="0" indent="0" algn="l" rtl="0">
              <a:lnSpc>
                <a:spcPct val="142857"/>
              </a:lnSpc>
              <a:spcBef>
                <a:spcPts val="1200"/>
              </a:spcBef>
              <a:spcAft>
                <a:spcPts val="0"/>
              </a:spcAft>
              <a:buClr>
                <a:schemeClr val="dk1"/>
              </a:buClr>
              <a:buSzPts val="1100"/>
              <a:buFont typeface="Arial"/>
              <a:buNone/>
            </a:pPr>
            <a:r>
              <a:rPr lang="en" sz="4200" b="1">
                <a:highlight>
                  <a:srgbClr val="FFFFFF"/>
                </a:highlight>
              </a:rPr>
              <a:t>-- Crayola</a:t>
            </a:r>
            <a:endParaRPr sz="4200" b="1">
              <a:highlight>
                <a:srgbClr val="FFFFFF"/>
              </a:highlight>
            </a:endParaRPr>
          </a:p>
          <a:p>
            <a:pPr marL="0" lvl="0" indent="0" algn="l" rtl="0">
              <a:spcBef>
                <a:spcPts val="1200"/>
              </a:spcBef>
              <a:spcAft>
                <a:spcPts val="0"/>
              </a:spcAft>
              <a:buNone/>
            </a:pPr>
            <a:endParaRPr sz="4200" b="1">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311700" y="445025"/>
            <a:ext cx="3110100" cy="29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color after the design has been finalized</a:t>
            </a:r>
            <a:endParaRPr/>
          </a:p>
        </p:txBody>
      </p:sp>
      <p:pic>
        <p:nvPicPr>
          <p:cNvPr id="223" name="Google Shape;223;p42"/>
          <p:cNvPicPr preferRelativeResize="0"/>
          <p:nvPr/>
        </p:nvPicPr>
        <p:blipFill>
          <a:blip r:embed="rId3">
            <a:alphaModFix/>
          </a:blip>
          <a:stretch>
            <a:fillRect/>
          </a:stretch>
        </p:blipFill>
        <p:spPr>
          <a:xfrm>
            <a:off x="3897450" y="0"/>
            <a:ext cx="4367258"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4"/>
          <p:cNvPicPr preferRelativeResize="0"/>
          <p:nvPr/>
        </p:nvPicPr>
        <p:blipFill>
          <a:blip r:embed="rId3">
            <a:alphaModFix/>
          </a:blip>
          <a:stretch>
            <a:fillRect/>
          </a:stretch>
        </p:blipFill>
        <p:spPr>
          <a:xfrm>
            <a:off x="95375" y="181600"/>
            <a:ext cx="8874000" cy="44189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code your graph types</a:t>
            </a:r>
            <a:endParaRPr/>
          </a:p>
        </p:txBody>
      </p:sp>
      <p:pic>
        <p:nvPicPr>
          <p:cNvPr id="238" name="Google Shape;238;p45"/>
          <p:cNvPicPr preferRelativeResize="0"/>
          <p:nvPr/>
        </p:nvPicPr>
        <p:blipFill>
          <a:blip r:embed="rId3">
            <a:alphaModFix/>
          </a:blip>
          <a:stretch>
            <a:fillRect/>
          </a:stretch>
        </p:blipFill>
        <p:spPr>
          <a:xfrm>
            <a:off x="2309750" y="1072625"/>
            <a:ext cx="4208992" cy="38209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scheme &amp; sequential data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44" name="Google Shape;244;p46"/>
          <p:cNvPicPr preferRelativeResize="0"/>
          <p:nvPr/>
        </p:nvPicPr>
        <p:blipFill>
          <a:blip r:embed="rId3">
            <a:alphaModFix/>
          </a:blip>
          <a:stretch>
            <a:fillRect/>
          </a:stretch>
        </p:blipFill>
        <p:spPr>
          <a:xfrm>
            <a:off x="180000" y="1218875"/>
            <a:ext cx="8845175" cy="3290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Deaths from Covid-19 in New Jersey</a:t>
            </a:r>
            <a:endParaRPr/>
          </a:p>
        </p:txBody>
      </p:sp>
      <p:pic>
        <p:nvPicPr>
          <p:cNvPr id="250" name="Google Shape;250;p47"/>
          <p:cNvPicPr preferRelativeResize="0"/>
          <p:nvPr/>
        </p:nvPicPr>
        <p:blipFill rotWithShape="1">
          <a:blip r:embed="rId3">
            <a:alphaModFix/>
          </a:blip>
          <a:srcRect l="36764"/>
          <a:stretch/>
        </p:blipFill>
        <p:spPr>
          <a:xfrm>
            <a:off x="5874548" y="1227150"/>
            <a:ext cx="2647850" cy="3820976"/>
          </a:xfrm>
          <a:prstGeom prst="rect">
            <a:avLst/>
          </a:prstGeom>
          <a:noFill/>
          <a:ln>
            <a:noFill/>
          </a:ln>
        </p:spPr>
      </p:pic>
      <p:pic>
        <p:nvPicPr>
          <p:cNvPr id="251" name="Google Shape;251;p47"/>
          <p:cNvPicPr preferRelativeResize="0"/>
          <p:nvPr/>
        </p:nvPicPr>
        <p:blipFill rotWithShape="1">
          <a:blip r:embed="rId4">
            <a:alphaModFix/>
          </a:blip>
          <a:srcRect l="34942" t="4145" b="4145"/>
          <a:stretch/>
        </p:blipFill>
        <p:spPr>
          <a:xfrm>
            <a:off x="2641275" y="1334575"/>
            <a:ext cx="2647849" cy="3504125"/>
          </a:xfrm>
          <a:prstGeom prst="rect">
            <a:avLst/>
          </a:prstGeom>
          <a:noFill/>
          <a:ln>
            <a:noFill/>
          </a:ln>
        </p:spPr>
      </p:pic>
      <p:sp>
        <p:nvSpPr>
          <p:cNvPr id="252" name="Google Shape;252;p47"/>
          <p:cNvSpPr txBox="1"/>
          <p:nvPr/>
        </p:nvSpPr>
        <p:spPr>
          <a:xfrm>
            <a:off x="85325" y="1669800"/>
            <a:ext cx="1970400" cy="21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How would you interpret these two maps?</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schemes &amp; divergent data</a:t>
            </a:r>
            <a:endParaRPr/>
          </a:p>
        </p:txBody>
      </p:sp>
      <p:pic>
        <p:nvPicPr>
          <p:cNvPr id="258" name="Google Shape;258;p48"/>
          <p:cNvPicPr preferRelativeResize="0"/>
          <p:nvPr/>
        </p:nvPicPr>
        <p:blipFill>
          <a:blip r:embed="rId3">
            <a:alphaModFix/>
          </a:blip>
          <a:stretch>
            <a:fillRect/>
          </a:stretch>
        </p:blipFill>
        <p:spPr>
          <a:xfrm>
            <a:off x="1803599" y="1027350"/>
            <a:ext cx="5101527" cy="40399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schemes and qualitative/categorical data</a:t>
            </a:r>
            <a:endParaRPr/>
          </a:p>
        </p:txBody>
      </p:sp>
      <p:pic>
        <p:nvPicPr>
          <p:cNvPr id="264" name="Google Shape;264;p49"/>
          <p:cNvPicPr preferRelativeResize="0"/>
          <p:nvPr/>
        </p:nvPicPr>
        <p:blipFill>
          <a:blip r:embed="rId3">
            <a:alphaModFix/>
          </a:blip>
          <a:stretch>
            <a:fillRect/>
          </a:stretch>
        </p:blipFill>
        <p:spPr>
          <a:xfrm>
            <a:off x="2611425" y="1017725"/>
            <a:ext cx="3284650" cy="39713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50"/>
          <p:cNvSpPr txBox="1"/>
          <p:nvPr/>
        </p:nvSpPr>
        <p:spPr>
          <a:xfrm>
            <a:off x="0" y="3004900"/>
            <a:ext cx="9144000" cy="1272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t>Color blindness</a:t>
            </a:r>
            <a:endParaRPr sz="7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good &amp; good color palettes for color blindness</a:t>
            </a:r>
            <a:endParaRPr/>
          </a:p>
        </p:txBody>
      </p:sp>
      <p:pic>
        <p:nvPicPr>
          <p:cNvPr id="275" name="Google Shape;275;p51"/>
          <p:cNvPicPr preferRelativeResize="0"/>
          <p:nvPr/>
        </p:nvPicPr>
        <p:blipFill>
          <a:blip r:embed="rId3">
            <a:alphaModFix/>
          </a:blip>
          <a:stretch>
            <a:fillRect/>
          </a:stretch>
        </p:blipFill>
        <p:spPr>
          <a:xfrm>
            <a:off x="516125" y="1292025"/>
            <a:ext cx="7845101" cy="3655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preattentive attributes?</a:t>
            </a:r>
            <a:endParaRPr/>
          </a:p>
        </p:txBody>
      </p:sp>
      <p:sp>
        <p:nvSpPr>
          <p:cNvPr id="76" name="Google Shape;76;p16"/>
          <p:cNvSpPr txBox="1">
            <a:spLocks noGrp="1"/>
          </p:cNvSpPr>
          <p:nvPr>
            <p:ph type="body" idx="1"/>
          </p:nvPr>
        </p:nvSpPr>
        <p:spPr>
          <a:xfrm>
            <a:off x="719125" y="1152475"/>
            <a:ext cx="8113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0000"/>
                </a:solidFill>
              </a:rPr>
              <a:t>Pre</a:t>
            </a:r>
            <a:r>
              <a:rPr lang="en" sz="2400"/>
              <a:t> - before</a:t>
            </a:r>
            <a:endParaRPr sz="2400"/>
          </a:p>
          <a:p>
            <a:pPr marL="0" lvl="0" indent="0" algn="l" rtl="0">
              <a:spcBef>
                <a:spcPts val="1600"/>
              </a:spcBef>
              <a:spcAft>
                <a:spcPts val="0"/>
              </a:spcAft>
              <a:buNone/>
            </a:pPr>
            <a:endParaRPr sz="2400"/>
          </a:p>
          <a:p>
            <a:pPr marL="0" lvl="0" indent="0" algn="l" rtl="0">
              <a:spcBef>
                <a:spcPts val="1600"/>
              </a:spcBef>
              <a:spcAft>
                <a:spcPts val="0"/>
              </a:spcAft>
              <a:buNone/>
            </a:pPr>
            <a:r>
              <a:rPr lang="en" sz="2400" b="1">
                <a:solidFill>
                  <a:srgbClr val="FF0000"/>
                </a:solidFill>
              </a:rPr>
              <a:t>Attentive</a:t>
            </a:r>
            <a:r>
              <a:rPr lang="en" sz="2400"/>
              <a:t> - notice on a conscious level</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 sz="2400" b="1">
                <a:solidFill>
                  <a:srgbClr val="FF0000"/>
                </a:solidFill>
              </a:rPr>
              <a:t>Attributes</a:t>
            </a:r>
            <a:r>
              <a:rPr lang="en" sz="2400"/>
              <a:t> - characteristics</a:t>
            </a:r>
            <a:endParaRPr sz="2400"/>
          </a:p>
        </p:txBody>
      </p:sp>
      <p:pic>
        <p:nvPicPr>
          <p:cNvPr id="77" name="Google Shape;77;p16"/>
          <p:cNvPicPr preferRelativeResize="0"/>
          <p:nvPr/>
        </p:nvPicPr>
        <p:blipFill rotWithShape="1">
          <a:blip r:embed="rId3">
            <a:alphaModFix/>
          </a:blip>
          <a:srcRect t="11934" b="11857"/>
          <a:stretch/>
        </p:blipFill>
        <p:spPr>
          <a:xfrm>
            <a:off x="5827075" y="3071475"/>
            <a:ext cx="3005225" cy="1717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2"/>
          <p:cNvSpPr txBox="1">
            <a:spLocks noGrp="1"/>
          </p:cNvSpPr>
          <p:nvPr>
            <p:ph type="title"/>
          </p:nvPr>
        </p:nvSpPr>
        <p:spPr>
          <a:xfrm>
            <a:off x="311700" y="445025"/>
            <a:ext cx="3588600" cy="43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Stop! </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en" sz="3600"/>
              <a:t>Do not use stoplight colors!</a:t>
            </a:r>
            <a:endParaRPr sz="3600"/>
          </a:p>
        </p:txBody>
      </p:sp>
      <p:pic>
        <p:nvPicPr>
          <p:cNvPr id="281" name="Google Shape;281;p52"/>
          <p:cNvPicPr preferRelativeResize="0"/>
          <p:nvPr/>
        </p:nvPicPr>
        <p:blipFill>
          <a:blip r:embed="rId3">
            <a:alphaModFix/>
          </a:blip>
          <a:stretch>
            <a:fillRect/>
          </a:stretch>
        </p:blipFill>
        <p:spPr>
          <a:xfrm>
            <a:off x="5025900" y="0"/>
            <a:ext cx="3436986" cy="51434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colors that are easy to interpret</a:t>
            </a:r>
            <a:endParaRPr/>
          </a:p>
        </p:txBody>
      </p:sp>
      <p:pic>
        <p:nvPicPr>
          <p:cNvPr id="287" name="Google Shape;287;p53"/>
          <p:cNvPicPr preferRelativeResize="0"/>
          <p:nvPr/>
        </p:nvPicPr>
        <p:blipFill>
          <a:blip r:embed="rId3">
            <a:alphaModFix/>
          </a:blip>
          <a:stretch>
            <a:fillRect/>
          </a:stretch>
        </p:blipFill>
        <p:spPr>
          <a:xfrm>
            <a:off x="1151975" y="1149325"/>
            <a:ext cx="6886825" cy="3766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91"/>
        <p:cNvGrpSpPr/>
        <p:nvPr/>
      </p:nvGrpSpPr>
      <p:grpSpPr>
        <a:xfrm>
          <a:off x="0" y="0"/>
          <a:ext cx="0" cy="0"/>
          <a:chOff x="0" y="0"/>
          <a:chExt cx="0" cy="0"/>
        </a:xfrm>
      </p:grpSpPr>
      <p:sp>
        <p:nvSpPr>
          <p:cNvPr id="292" name="Google Shape;292;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a:t>
            </a:r>
            <a:endParaRPr/>
          </a:p>
        </p:txBody>
      </p:sp>
      <p:sp>
        <p:nvSpPr>
          <p:cNvPr id="293" name="Google Shape;293;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Always keep your customer in mind!!!!!!</a:t>
            </a:r>
            <a:endParaRPr/>
          </a:p>
          <a:p>
            <a:pPr marL="457200" lvl="0" indent="-342900" algn="l" rtl="0">
              <a:lnSpc>
                <a:spcPct val="150000"/>
              </a:lnSpc>
              <a:spcBef>
                <a:spcPts val="0"/>
              </a:spcBef>
              <a:spcAft>
                <a:spcPts val="0"/>
              </a:spcAft>
              <a:buSzPts val="1800"/>
              <a:buChar char="●"/>
            </a:pPr>
            <a:r>
              <a:rPr lang="en"/>
              <a:t>Colors are for emphasis/accent - use sparingly</a:t>
            </a:r>
            <a:endParaRPr/>
          </a:p>
          <a:p>
            <a:pPr marL="457200" lvl="0" indent="-342900" algn="l" rtl="0">
              <a:lnSpc>
                <a:spcPct val="150000"/>
              </a:lnSpc>
              <a:spcBef>
                <a:spcPts val="0"/>
              </a:spcBef>
              <a:spcAft>
                <a:spcPts val="0"/>
              </a:spcAft>
              <a:buSzPts val="1800"/>
              <a:buChar char="●"/>
            </a:pPr>
            <a:r>
              <a:rPr lang="en"/>
              <a:t>Black is an accent color - use grays for text and background lines</a:t>
            </a:r>
            <a:endParaRPr/>
          </a:p>
          <a:p>
            <a:pPr marL="457200" lvl="0" indent="-342900" algn="l" rtl="0">
              <a:lnSpc>
                <a:spcPct val="150000"/>
              </a:lnSpc>
              <a:spcBef>
                <a:spcPts val="0"/>
              </a:spcBef>
              <a:spcAft>
                <a:spcPts val="0"/>
              </a:spcAft>
              <a:buSzPts val="1800"/>
              <a:buChar char="●"/>
            </a:pPr>
            <a:r>
              <a:rPr lang="en"/>
              <a:t>Use a color scheme appropriate to the data</a:t>
            </a:r>
            <a:endParaRPr/>
          </a:p>
          <a:p>
            <a:pPr marL="457200" lvl="0" indent="-342900" algn="l" rtl="0">
              <a:lnSpc>
                <a:spcPct val="150000"/>
              </a:lnSpc>
              <a:spcBef>
                <a:spcPts val="0"/>
              </a:spcBef>
              <a:spcAft>
                <a:spcPts val="0"/>
              </a:spcAft>
              <a:buSzPts val="1800"/>
              <a:buChar char="●"/>
            </a:pPr>
            <a:r>
              <a:rPr lang="en"/>
              <a:t>Design your visualization first and then add color</a:t>
            </a:r>
            <a:endParaRPr/>
          </a:p>
          <a:p>
            <a:pPr marL="457200" lvl="0" indent="-342900" algn="l" rtl="0">
              <a:lnSpc>
                <a:spcPct val="150000"/>
              </a:lnSpc>
              <a:spcBef>
                <a:spcPts val="0"/>
              </a:spcBef>
              <a:spcAft>
                <a:spcPts val="0"/>
              </a:spcAft>
              <a:buSzPts val="1800"/>
              <a:buChar char="●"/>
            </a:pPr>
            <a:r>
              <a:rPr lang="en"/>
              <a:t>Contrast gives a sense of balance (red/blue, orange/purple) </a:t>
            </a:r>
            <a:endParaRPr/>
          </a:p>
          <a:p>
            <a:pPr marL="457200" lvl="0" indent="-342900" algn="l" rtl="0">
              <a:lnSpc>
                <a:spcPct val="150000"/>
              </a:lnSpc>
              <a:spcBef>
                <a:spcPts val="0"/>
              </a:spcBef>
              <a:spcAft>
                <a:spcPts val="0"/>
              </a:spcAft>
              <a:buSzPts val="1800"/>
              <a:buChar char="●"/>
            </a:pPr>
            <a:r>
              <a:rPr lang="en"/>
              <a:t>Color code your visuals to the type of graph </a:t>
            </a:r>
            <a:endParaRPr/>
          </a:p>
          <a:p>
            <a:pPr marL="0" lvl="0" indent="0" algn="l" rtl="0">
              <a:spcBef>
                <a:spcPts val="1600"/>
              </a:spcBef>
              <a:spcAft>
                <a:spcPts val="16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97"/>
        <p:cNvGrpSpPr/>
        <p:nvPr/>
      </p:nvGrpSpPr>
      <p:grpSpPr>
        <a:xfrm>
          <a:off x="0" y="0"/>
          <a:ext cx="0" cy="0"/>
          <a:chOff x="0" y="0"/>
          <a:chExt cx="0" cy="0"/>
        </a:xfrm>
      </p:grpSpPr>
      <p:sp>
        <p:nvSpPr>
          <p:cNvPr id="298" name="Google Shape;298;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takeaways</a:t>
            </a:r>
            <a:endParaRPr/>
          </a:p>
        </p:txBody>
      </p:sp>
      <p:sp>
        <p:nvSpPr>
          <p:cNvPr id="299" name="Google Shape;299;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Be aware of colorblindness and the emotional impact of colors - no stoplight colors</a:t>
            </a:r>
            <a:endParaRPr/>
          </a:p>
          <a:p>
            <a:pPr marL="457200" lvl="0" indent="-342900" algn="l" rtl="0">
              <a:lnSpc>
                <a:spcPct val="150000"/>
              </a:lnSpc>
              <a:spcBef>
                <a:spcPts val="0"/>
              </a:spcBef>
              <a:spcAft>
                <a:spcPts val="0"/>
              </a:spcAft>
              <a:buSzPts val="1800"/>
              <a:buChar char="●"/>
            </a:pPr>
            <a:r>
              <a:rPr lang="en"/>
              <a:t>Use color to enhance the truth</a:t>
            </a:r>
            <a:endParaRPr/>
          </a:p>
          <a:p>
            <a:pPr marL="457200" lvl="0" indent="-342900" algn="l" rtl="0">
              <a:lnSpc>
                <a:spcPct val="150000"/>
              </a:lnSpc>
              <a:spcBef>
                <a:spcPts val="0"/>
              </a:spcBef>
              <a:spcAft>
                <a:spcPts val="0"/>
              </a:spcAft>
              <a:buSzPts val="1800"/>
              <a:buChar char="●"/>
            </a:pPr>
            <a:r>
              <a:rPr lang="en"/>
              <a:t>Develop your own color style, but vary it based on context</a:t>
            </a:r>
            <a:endParaRPr/>
          </a:p>
          <a:p>
            <a:pPr marL="457200" lvl="0" indent="-342900" algn="l" rtl="0">
              <a:lnSpc>
                <a:spcPct val="150000"/>
              </a:lnSpc>
              <a:spcBef>
                <a:spcPts val="0"/>
              </a:spcBef>
              <a:spcAft>
                <a:spcPts val="0"/>
              </a:spcAft>
              <a:buSzPts val="1800"/>
              <a:buChar char="●"/>
            </a:pPr>
            <a:r>
              <a:rPr lang="en"/>
              <a:t>Use your employer’s color palette, but still try to apply best practice</a:t>
            </a:r>
            <a:endParaRPr/>
          </a:p>
          <a:p>
            <a:pPr marL="457200" lvl="0" indent="-342900" algn="l" rtl="0">
              <a:lnSpc>
                <a:spcPct val="150000"/>
              </a:lnSpc>
              <a:spcBef>
                <a:spcPts val="0"/>
              </a:spcBef>
              <a:spcAft>
                <a:spcPts val="0"/>
              </a:spcAft>
              <a:buSzPts val="1800"/>
              <a:buChar char="●"/>
            </a:pPr>
            <a:r>
              <a:rPr lang="en"/>
              <a:t>Be conservative, use (develop!) some taste</a:t>
            </a:r>
            <a:endParaRPr/>
          </a:p>
          <a:p>
            <a:pPr marL="457200" lvl="0" indent="-342900" algn="l" rtl="0">
              <a:lnSpc>
                <a:spcPct val="150000"/>
              </a:lnSpc>
              <a:spcBef>
                <a:spcPts val="0"/>
              </a:spcBef>
              <a:spcAft>
                <a:spcPts val="0"/>
              </a:spcAft>
              <a:buSzPts val="1800"/>
              <a:buChar char="●"/>
            </a:pPr>
            <a:r>
              <a:rPr lang="en"/>
              <a:t>Most rules can be broken, every now and then</a:t>
            </a:r>
            <a:endParaRPr/>
          </a:p>
          <a:p>
            <a:pPr marL="0" lvl="0" indent="0" algn="l" rtl="0">
              <a:spcBef>
                <a:spcPts val="1600"/>
              </a:spcBef>
              <a:spcAft>
                <a:spcPts val="16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Really, really good articles!</a:t>
            </a:r>
            <a:endParaRPr/>
          </a:p>
        </p:txBody>
      </p:sp>
      <p:sp>
        <p:nvSpPr>
          <p:cNvPr id="305" name="Google Shape;305;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Elegant Figures - Subtleties of Color (Part 1 of 6)</a:t>
            </a:r>
            <a:endParaRPr/>
          </a:p>
          <a:p>
            <a:pPr marL="0" lvl="0" indent="0" algn="l" rtl="0">
              <a:spcBef>
                <a:spcPts val="1600"/>
              </a:spcBef>
              <a:spcAft>
                <a:spcPts val="0"/>
              </a:spcAft>
              <a:buNone/>
            </a:pPr>
            <a:r>
              <a:rPr lang="en" sz="1400" u="sng">
                <a:solidFill>
                  <a:schemeClr val="hlink"/>
                </a:solidFill>
                <a:hlinkClick r:id="rId4"/>
              </a:rPr>
              <a:t>10 Reasons to Use Color</a:t>
            </a:r>
            <a:endParaRPr/>
          </a:p>
          <a:p>
            <a:pPr marL="0" lvl="0" indent="0" algn="l" rtl="0">
              <a:spcBef>
                <a:spcPts val="1600"/>
              </a:spcBef>
              <a:spcAft>
                <a:spcPts val="0"/>
              </a:spcAft>
              <a:buNone/>
            </a:pPr>
            <a:r>
              <a:rPr lang="en" sz="1400" u="sng">
                <a:solidFill>
                  <a:schemeClr val="hlink"/>
                </a:solidFill>
                <a:hlinkClick r:id="rId5"/>
              </a:rPr>
              <a:t>Preattentive Visual Properties and How to Use Them in Information Visualization</a:t>
            </a:r>
            <a:endParaRPr sz="1400"/>
          </a:p>
          <a:p>
            <a:pPr marL="0" lvl="0" indent="0" algn="l" rtl="0">
              <a:spcBef>
                <a:spcPts val="1600"/>
              </a:spcBef>
              <a:spcAft>
                <a:spcPts val="0"/>
              </a:spcAft>
              <a:buNone/>
            </a:pPr>
            <a:r>
              <a:rPr lang="en" sz="1400" u="sng">
                <a:solidFill>
                  <a:schemeClr val="hlink"/>
                </a:solidFill>
                <a:hlinkClick r:id="rId6"/>
              </a:rPr>
              <a:t>How to Use Color Blind Friendly Palettes to Make Your Charts Accessible</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5545725" y="445025"/>
            <a:ext cx="328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brain is fast….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use color? </a:t>
            </a:r>
            <a:r>
              <a:rPr lang="en" sz="1200" u="sng">
                <a:solidFill>
                  <a:schemeClr val="hlink"/>
                </a:solidFill>
                <a:hlinkClick r:id="rId3"/>
              </a:rPr>
              <a:t>http://understandinggraphics.com/design/10-reasons-to-use-color/</a:t>
            </a:r>
            <a:endParaRPr sz="1200"/>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22200"/>
              </a:lnSpc>
              <a:spcBef>
                <a:spcPts val="0"/>
              </a:spcBef>
              <a:spcAft>
                <a:spcPts val="0"/>
              </a:spcAft>
              <a:buClr>
                <a:schemeClr val="dk1"/>
              </a:buClr>
              <a:buSzPts val="1100"/>
              <a:buFont typeface="Arial"/>
              <a:buNone/>
            </a:pPr>
            <a:r>
              <a:rPr lang="en" sz="2000">
                <a:solidFill>
                  <a:schemeClr val="dk1"/>
                </a:solidFill>
              </a:rPr>
              <a:t>1. To speed visual search (direct the eye)</a:t>
            </a:r>
            <a:endParaRPr sz="2000">
              <a:solidFill>
                <a:schemeClr val="dk1"/>
              </a:solidFill>
            </a:endParaRPr>
          </a:p>
          <a:p>
            <a:pPr marL="0" lvl="0" indent="0" algn="l" rtl="0">
              <a:spcBef>
                <a:spcPts val="1000"/>
              </a:spcBef>
              <a:spcAft>
                <a:spcPts val="1600"/>
              </a:spcAft>
              <a:buNone/>
            </a:pPr>
            <a:endParaRPr/>
          </a:p>
        </p:txBody>
      </p:sp>
      <p:pic>
        <p:nvPicPr>
          <p:cNvPr id="89" name="Google Shape;89;p18"/>
          <p:cNvPicPr preferRelativeResize="0"/>
          <p:nvPr/>
        </p:nvPicPr>
        <p:blipFill>
          <a:blip r:embed="rId4">
            <a:alphaModFix/>
          </a:blip>
          <a:stretch>
            <a:fillRect/>
          </a:stretch>
        </p:blipFill>
        <p:spPr>
          <a:xfrm>
            <a:off x="773725" y="1879975"/>
            <a:ext cx="6020575" cy="2839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311700" y="182825"/>
            <a:ext cx="8520600" cy="4887600"/>
          </a:xfrm>
          <a:prstGeom prst="rect">
            <a:avLst/>
          </a:prstGeom>
        </p:spPr>
        <p:txBody>
          <a:bodyPr spcFirstLastPara="1" wrap="square" lIns="91425" tIns="91425" rIns="91425" bIns="91425" anchor="t" anchorCtr="0">
            <a:noAutofit/>
          </a:bodyPr>
          <a:lstStyle/>
          <a:p>
            <a:pPr marL="0" lvl="0" indent="0" algn="l" rtl="0">
              <a:lnSpc>
                <a:spcPct val="122200"/>
              </a:lnSpc>
              <a:spcBef>
                <a:spcPts val="0"/>
              </a:spcBef>
              <a:spcAft>
                <a:spcPts val="0"/>
              </a:spcAft>
              <a:buNone/>
            </a:pPr>
            <a:r>
              <a:rPr lang="en" sz="2200">
                <a:solidFill>
                  <a:schemeClr val="dk1"/>
                </a:solidFill>
              </a:rPr>
              <a:t>8. To communicate mood</a:t>
            </a:r>
            <a:endParaRPr sz="2200">
              <a:solidFill>
                <a:schemeClr val="dk1"/>
              </a:solidFill>
            </a:endParaRPr>
          </a:p>
          <a:p>
            <a:pPr marL="0" lvl="0" indent="0" algn="l" rtl="0">
              <a:lnSpc>
                <a:spcPct val="122200"/>
              </a:lnSpc>
              <a:spcBef>
                <a:spcPts val="1000"/>
              </a:spcBef>
              <a:spcAft>
                <a:spcPts val="0"/>
              </a:spcAft>
              <a:buNone/>
            </a:pPr>
            <a:endParaRPr sz="2200" b="1">
              <a:solidFill>
                <a:schemeClr val="dk1"/>
              </a:solidFill>
              <a:latin typeface="Georgia"/>
              <a:ea typeface="Georgia"/>
              <a:cs typeface="Georgia"/>
              <a:sym typeface="Georgia"/>
            </a:endParaRPr>
          </a:p>
          <a:p>
            <a:pPr marL="0" lvl="0" indent="0" algn="l" rtl="0">
              <a:lnSpc>
                <a:spcPct val="122200"/>
              </a:lnSpc>
              <a:spcBef>
                <a:spcPts val="1000"/>
              </a:spcBef>
              <a:spcAft>
                <a:spcPts val="0"/>
              </a:spcAft>
              <a:buNone/>
            </a:pPr>
            <a:endParaRPr sz="2200" b="1">
              <a:solidFill>
                <a:schemeClr val="dk1"/>
              </a:solidFill>
              <a:latin typeface="Georgia"/>
              <a:ea typeface="Georgia"/>
              <a:cs typeface="Georgia"/>
              <a:sym typeface="Georgia"/>
            </a:endParaRPr>
          </a:p>
          <a:p>
            <a:pPr marL="0" lvl="0" indent="0" algn="l" rtl="0">
              <a:lnSpc>
                <a:spcPct val="122200"/>
              </a:lnSpc>
              <a:spcBef>
                <a:spcPts val="1000"/>
              </a:spcBef>
              <a:spcAft>
                <a:spcPts val="0"/>
              </a:spcAft>
              <a:buNone/>
            </a:pPr>
            <a:endParaRPr sz="2200" b="1">
              <a:solidFill>
                <a:schemeClr val="dk1"/>
              </a:solidFill>
              <a:latin typeface="Georgia"/>
              <a:ea typeface="Georgia"/>
              <a:cs typeface="Georgia"/>
              <a:sym typeface="Georgia"/>
            </a:endParaRPr>
          </a:p>
          <a:p>
            <a:pPr marL="4572000" lvl="0" indent="457200" algn="l" rtl="0">
              <a:lnSpc>
                <a:spcPct val="122200"/>
              </a:lnSpc>
              <a:spcBef>
                <a:spcPts val="3100"/>
              </a:spcBef>
              <a:spcAft>
                <a:spcPts val="0"/>
              </a:spcAft>
              <a:buNone/>
            </a:pPr>
            <a:r>
              <a:rPr lang="en" sz="2200">
                <a:solidFill>
                  <a:schemeClr val="dk1"/>
                </a:solidFill>
              </a:rPr>
              <a:t>9. To show associations</a:t>
            </a:r>
            <a:endParaRPr sz="2200">
              <a:solidFill>
                <a:schemeClr val="dk1"/>
              </a:solidFill>
            </a:endParaRPr>
          </a:p>
          <a:p>
            <a:pPr marL="0" lvl="0" indent="0" algn="l" rtl="0">
              <a:lnSpc>
                <a:spcPct val="122200"/>
              </a:lnSpc>
              <a:spcBef>
                <a:spcPts val="1000"/>
              </a:spcBef>
              <a:spcAft>
                <a:spcPts val="0"/>
              </a:spcAft>
              <a:buClr>
                <a:schemeClr val="dk1"/>
              </a:buClr>
              <a:buSzPts val="1100"/>
              <a:buFont typeface="Arial"/>
              <a:buNone/>
            </a:pPr>
            <a:endParaRPr sz="2200" b="1">
              <a:solidFill>
                <a:schemeClr val="dk1"/>
              </a:solidFill>
              <a:latin typeface="Georgia"/>
              <a:ea typeface="Georgia"/>
              <a:cs typeface="Georgia"/>
              <a:sym typeface="Georgia"/>
            </a:endParaRPr>
          </a:p>
          <a:p>
            <a:pPr marL="0" lvl="0" indent="0" algn="l" rtl="0">
              <a:spcBef>
                <a:spcPts val="1000"/>
              </a:spcBef>
              <a:spcAft>
                <a:spcPts val="1600"/>
              </a:spcAft>
              <a:buNone/>
            </a:pPr>
            <a:endParaRPr/>
          </a:p>
        </p:txBody>
      </p:sp>
      <p:pic>
        <p:nvPicPr>
          <p:cNvPr id="95" name="Google Shape;95;p19"/>
          <p:cNvPicPr preferRelativeResize="0"/>
          <p:nvPr/>
        </p:nvPicPr>
        <p:blipFill>
          <a:blip r:embed="rId3">
            <a:alphaModFix/>
          </a:blip>
          <a:stretch>
            <a:fillRect/>
          </a:stretch>
        </p:blipFill>
        <p:spPr>
          <a:xfrm>
            <a:off x="442000" y="783900"/>
            <a:ext cx="4617100" cy="2177875"/>
          </a:xfrm>
          <a:prstGeom prst="rect">
            <a:avLst/>
          </a:prstGeom>
          <a:noFill/>
          <a:ln>
            <a:noFill/>
          </a:ln>
        </p:spPr>
      </p:pic>
      <p:pic>
        <p:nvPicPr>
          <p:cNvPr id="96" name="Google Shape;96;p19"/>
          <p:cNvPicPr preferRelativeResize="0"/>
          <p:nvPr/>
        </p:nvPicPr>
        <p:blipFill rotWithShape="1">
          <a:blip r:embed="rId4">
            <a:alphaModFix/>
          </a:blip>
          <a:srcRect r="20306"/>
          <a:stretch/>
        </p:blipFill>
        <p:spPr>
          <a:xfrm>
            <a:off x="5471200" y="3054000"/>
            <a:ext cx="3462899" cy="201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properties: 3 elements</a:t>
            </a:r>
            <a:endParaRPr/>
          </a:p>
        </p:txBody>
      </p:sp>
      <p:pic>
        <p:nvPicPr>
          <p:cNvPr id="102" name="Google Shape;102;p20"/>
          <p:cNvPicPr preferRelativeResize="0"/>
          <p:nvPr/>
        </p:nvPicPr>
        <p:blipFill>
          <a:blip r:embed="rId3">
            <a:alphaModFix/>
          </a:blip>
          <a:stretch>
            <a:fillRect/>
          </a:stretch>
        </p:blipFill>
        <p:spPr>
          <a:xfrm>
            <a:off x="2457450" y="1170125"/>
            <a:ext cx="4229100" cy="350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1"/>
          <p:cNvSpPr txBox="1"/>
          <p:nvPr/>
        </p:nvSpPr>
        <p:spPr>
          <a:xfrm>
            <a:off x="2864275" y="3485875"/>
            <a:ext cx="34128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t>Hue</a:t>
            </a:r>
            <a:endParaRPr sz="4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2020</Words>
  <Application>Microsoft Macintosh PowerPoint</Application>
  <PresentationFormat>On-screen Show (16:9)</PresentationFormat>
  <Paragraphs>197</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Roboto</vt:lpstr>
      <vt:lpstr>Georgia</vt:lpstr>
      <vt:lpstr>Comic Sans MS</vt:lpstr>
      <vt:lpstr>Simple Light</vt:lpstr>
      <vt:lpstr>PowerPoint Presentation</vt:lpstr>
      <vt:lpstr>PowerPoint Presentation</vt:lpstr>
      <vt:lpstr>PowerPoint Presentation</vt:lpstr>
      <vt:lpstr>What are preattentive attributes?</vt:lpstr>
      <vt:lpstr>Your brain is fast….</vt:lpstr>
      <vt:lpstr>Why do we use color? http://understandinggraphics.com/design/10-reasons-to-use-color/</vt:lpstr>
      <vt:lpstr>PowerPoint Presentation</vt:lpstr>
      <vt:lpstr>Color properties: 3 elements</vt:lpstr>
      <vt:lpstr>PowerPoint Presentation</vt:lpstr>
      <vt:lpstr>Hue: how ripe do you like bananas?</vt:lpstr>
      <vt:lpstr>Saturation</vt:lpstr>
      <vt:lpstr>Saturation: same hue, different saturation</vt:lpstr>
      <vt:lpstr>Brightness/lightness/value</vt:lpstr>
      <vt:lpstr>PowerPoint Presentation</vt:lpstr>
      <vt:lpstr>PowerPoint Presentation</vt:lpstr>
      <vt:lpstr>PowerPoint Presentation</vt:lpstr>
      <vt:lpstr>Tips on using color</vt:lpstr>
      <vt:lpstr>Psychology of color</vt:lpstr>
      <vt:lpstr>PowerPoint Presentation</vt:lpstr>
      <vt:lpstr>PowerPoint Presentation</vt:lpstr>
      <vt:lpstr>PowerPoint Presentation</vt:lpstr>
      <vt:lpstr>Color highlights important points: How many 9s?</vt:lpstr>
      <vt:lpstr>Easier?</vt:lpstr>
      <vt:lpstr>How about now?</vt:lpstr>
      <vt:lpstr>Use color intensity to convey information</vt:lpstr>
      <vt:lpstr>Use color sparingly</vt:lpstr>
      <vt:lpstr>Black</vt:lpstr>
      <vt:lpstr>PowerPoint Presentation</vt:lpstr>
      <vt:lpstr>Grey is your friend</vt:lpstr>
      <vt:lpstr>Add color after the design has been finalized</vt:lpstr>
      <vt:lpstr>PowerPoint Presentation</vt:lpstr>
      <vt:lpstr>PowerPoint Presentation</vt:lpstr>
      <vt:lpstr>Color code your graph types</vt:lpstr>
      <vt:lpstr>Color scheme &amp; sequential data  </vt:lpstr>
      <vt:lpstr>Deaths from Covid-19 in New Jersey</vt:lpstr>
      <vt:lpstr>Color schemes &amp; divergent data</vt:lpstr>
      <vt:lpstr>Color schemes and qualitative/categorical data</vt:lpstr>
      <vt:lpstr>PowerPoint Presentation</vt:lpstr>
      <vt:lpstr>No good &amp; good color palettes for color blindness</vt:lpstr>
      <vt:lpstr>Stop!   Do not use stoplight colors!</vt:lpstr>
      <vt:lpstr>Use colors that are easy to interpret</vt:lpstr>
      <vt:lpstr>Takeaways</vt:lpstr>
      <vt:lpstr>More takeaways</vt:lpstr>
      <vt:lpstr>Really, really good 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Faith Kane</cp:lastModifiedBy>
  <cp:revision>1</cp:revision>
  <dcterms:modified xsi:type="dcterms:W3CDTF">2020-04-16T20:21:59Z</dcterms:modified>
</cp:coreProperties>
</file>